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86" r:id="rId1"/>
  </p:sldMasterIdLst>
  <p:notesMasterIdLst>
    <p:notesMasterId r:id="rId53"/>
  </p:notesMasterIdLst>
  <p:handoutMasterIdLst>
    <p:handoutMasterId r:id="rId54"/>
  </p:handoutMasterIdLst>
  <p:sldIdLst>
    <p:sldId id="256" r:id="rId2"/>
    <p:sldId id="939" r:id="rId3"/>
    <p:sldId id="851" r:id="rId4"/>
    <p:sldId id="913" r:id="rId5"/>
    <p:sldId id="852" r:id="rId6"/>
    <p:sldId id="853" r:id="rId7"/>
    <p:sldId id="854" r:id="rId8"/>
    <p:sldId id="855" r:id="rId9"/>
    <p:sldId id="856" r:id="rId10"/>
    <p:sldId id="858" r:id="rId11"/>
    <p:sldId id="859" r:id="rId12"/>
    <p:sldId id="860" r:id="rId13"/>
    <p:sldId id="861" r:id="rId14"/>
    <p:sldId id="940" r:id="rId15"/>
    <p:sldId id="864" r:id="rId16"/>
    <p:sldId id="867" r:id="rId17"/>
    <p:sldId id="868" r:id="rId18"/>
    <p:sldId id="919" r:id="rId19"/>
    <p:sldId id="941" r:id="rId20"/>
    <p:sldId id="871" r:id="rId21"/>
    <p:sldId id="925" r:id="rId22"/>
    <p:sldId id="926" r:id="rId23"/>
    <p:sldId id="924" r:id="rId24"/>
    <p:sldId id="872" r:id="rId25"/>
    <p:sldId id="873" r:id="rId26"/>
    <p:sldId id="874" r:id="rId27"/>
    <p:sldId id="875" r:id="rId28"/>
    <p:sldId id="876" r:id="rId29"/>
    <p:sldId id="927" r:id="rId30"/>
    <p:sldId id="928" r:id="rId31"/>
    <p:sldId id="929" r:id="rId32"/>
    <p:sldId id="878" r:id="rId33"/>
    <p:sldId id="879" r:id="rId34"/>
    <p:sldId id="880" r:id="rId35"/>
    <p:sldId id="882" r:id="rId36"/>
    <p:sldId id="887" r:id="rId37"/>
    <p:sldId id="942" r:id="rId38"/>
    <p:sldId id="889" r:id="rId39"/>
    <p:sldId id="890" r:id="rId40"/>
    <p:sldId id="891" r:id="rId41"/>
    <p:sldId id="892" r:id="rId42"/>
    <p:sldId id="932" r:id="rId43"/>
    <p:sldId id="893" r:id="rId44"/>
    <p:sldId id="933" r:id="rId45"/>
    <p:sldId id="934" r:id="rId46"/>
    <p:sldId id="894" r:id="rId47"/>
    <p:sldId id="935" r:id="rId48"/>
    <p:sldId id="895" r:id="rId49"/>
    <p:sldId id="936" r:id="rId50"/>
    <p:sldId id="943" r:id="rId51"/>
    <p:sldId id="275" r:id="rId52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3366FF"/>
    <a:srgbClr val="000066"/>
    <a:srgbClr val="008000"/>
    <a:srgbClr val="FF0000"/>
    <a:srgbClr val="0000CC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6" autoAdjust="0"/>
    <p:restoredTop sz="84588" autoAdjust="0"/>
  </p:normalViewPr>
  <p:slideViewPr>
    <p:cSldViewPr>
      <p:cViewPr varScale="1">
        <p:scale>
          <a:sx n="96" d="100"/>
          <a:sy n="96" d="100"/>
        </p:scale>
        <p:origin x="2154" y="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F749BA9-76A0-4603-89FA-FAF50113CFAC}" type="datetimeFigureOut">
              <a:rPr lang="ko-KR" altLang="en-US"/>
              <a:pPr>
                <a:defRPr/>
              </a:pPr>
              <a:t>2022-05-16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2B9158F2-11CF-4316-B25E-BF069AFF9B2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7015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29B3414D-913A-4D29-B77F-019D41955E03}" type="datetimeFigureOut">
              <a:rPr lang="ko-KR" altLang="en-US"/>
              <a:pPr>
                <a:defRPr/>
              </a:pPr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2C81F735-D73C-4AE0-BA05-34ECC02FECB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659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0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819992B2-C627-4019-8E89-77449D446F28}" type="slidenum">
              <a:rPr kumimoji="0" lang="ko-KR" altLang="en-US" sz="1200"/>
              <a:pPr/>
              <a:t>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1340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시험에 나옴 </a:t>
            </a:r>
            <a:r>
              <a:rPr lang="en-US" altLang="ko-KR"/>
              <a:t>:</a:t>
            </a:r>
            <a:r>
              <a:rPr lang="ko-KR" altLang="en-US" dirty="0"/>
              <a:t>그림 그리고 </a:t>
            </a:r>
            <a:r>
              <a:rPr lang="ko-KR" altLang="en-US" dirty="0" err="1"/>
              <a:t>후입선출</a:t>
            </a:r>
            <a:r>
              <a:rPr lang="ko-KR" altLang="en-US" dirty="0"/>
              <a:t> 구조라는 것을 명시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819992B2-C627-4019-8E89-77449D446F28}" type="slidenum">
              <a:rPr kumimoji="0" lang="ko-KR" altLang="en-US" sz="1200"/>
              <a:pPr/>
              <a:t>4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1340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21CD01C-787D-4F6C-8B95-704F709E0CA0}" type="slidenum">
              <a:rPr kumimoji="0" lang="ko-KR" altLang="en-US" sz="1200"/>
              <a:pPr/>
              <a:t>25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8744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8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1F735-D73C-4AE0-BA05-34ECC02FECB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7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19856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latinLnBrk="0"/>
            <a:fld id="{3634E889-5C66-444F-A63E-91A237488BEF}" type="slidenum">
              <a:rPr lang="ko-KR" altLang="en-US" smtClean="0"/>
              <a:pPr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96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8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/>
              <a:t>Chapter 05 </a:t>
            </a:r>
            <a:r>
              <a:rPr lang="ko-KR" altLang="en-US" dirty="0"/>
              <a:t>스택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push() </a:t>
            </a:r>
            <a:r>
              <a:rPr lang="ko-KR" altLang="en-US" dirty="0"/>
              <a:t>알고리즘 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①</a:t>
            </a:r>
            <a:r>
              <a:rPr lang="en-US" altLang="ko-KR" dirty="0">
                <a:solidFill>
                  <a:srgbClr val="000066"/>
                </a:solidFill>
              </a:rPr>
              <a:t> top ← top+1;</a:t>
            </a:r>
            <a:r>
              <a:rPr lang="en-US" altLang="ko-KR" dirty="0"/>
              <a:t> </a:t>
            </a:r>
          </a:p>
          <a:p>
            <a:pPr marL="1676400" lvl="3" indent="-304800">
              <a:lnSpc>
                <a:spcPct val="110000"/>
              </a:lnSpc>
              <a:defRPr/>
            </a:pP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top</a:t>
            </a:r>
            <a:r>
              <a:rPr lang="ko-KR" altLang="en-US" dirty="0"/>
              <a:t>이 마지막 자료를 가리키고 있으므로 그 위에 자료를 삽입하려면 먼저 </a:t>
            </a:r>
            <a:r>
              <a:rPr lang="en-US" altLang="ko-KR" dirty="0"/>
              <a:t>top</a:t>
            </a:r>
            <a:r>
              <a:rPr lang="ko-KR" altLang="en-US" dirty="0"/>
              <a:t>의 위치를 하나 증가</a:t>
            </a:r>
          </a:p>
          <a:p>
            <a:pPr marL="1676400" lvl="3" indent="-304800">
              <a:lnSpc>
                <a:spcPct val="110000"/>
              </a:lnSpc>
              <a:defRPr/>
            </a:pPr>
            <a:r>
              <a:rPr lang="ko-KR" altLang="en-US" dirty="0"/>
              <a:t>만약 이때 </a:t>
            </a:r>
            <a:r>
              <a:rPr lang="en-US" altLang="ko-KR" dirty="0"/>
              <a:t>top</a:t>
            </a:r>
            <a:r>
              <a:rPr lang="ko-KR" altLang="en-US" dirty="0"/>
              <a:t>의 위치가 </a:t>
            </a:r>
            <a:r>
              <a:rPr lang="ko-KR" altLang="en-US" dirty="0" err="1"/>
              <a:t>스택의</a:t>
            </a:r>
            <a:r>
              <a:rPr lang="ko-KR" altLang="en-US" dirty="0"/>
              <a:t> 크기</a:t>
            </a:r>
            <a:r>
              <a:rPr lang="en-US" altLang="ko-KR" dirty="0"/>
              <a:t>(</a:t>
            </a:r>
            <a:r>
              <a:rPr lang="en-US" altLang="ko-KR" dirty="0" err="1"/>
              <a:t>stack_SIZE</a:t>
            </a:r>
            <a:r>
              <a:rPr lang="en-US" altLang="ko-KR" dirty="0"/>
              <a:t>)</a:t>
            </a:r>
            <a:r>
              <a:rPr lang="ko-KR" altLang="en-US" dirty="0"/>
              <a:t>보다 크다면 </a:t>
            </a:r>
            <a:r>
              <a:rPr lang="ko-KR" altLang="en-US" dirty="0" err="1"/>
              <a:t>오버플로우</a:t>
            </a:r>
            <a:r>
              <a:rPr lang="en-US" altLang="ko-KR" dirty="0"/>
              <a:t>(overflow)</a:t>
            </a:r>
            <a:r>
              <a:rPr lang="ko-KR" altLang="en-US" dirty="0"/>
              <a:t>상태가 되므로 삽입 연산을 수행하지 못하고 연산 종료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②</a:t>
            </a:r>
            <a:r>
              <a:rPr lang="en-US" altLang="ko-KR" dirty="0">
                <a:solidFill>
                  <a:srgbClr val="000066"/>
                </a:solidFill>
              </a:rPr>
              <a:t> S(top) ← x; </a:t>
            </a:r>
          </a:p>
          <a:p>
            <a:pPr marL="1676400" lvl="3" indent="-304800">
              <a:lnSpc>
                <a:spcPct val="110000"/>
              </a:lnSpc>
              <a:defRPr/>
            </a:pPr>
            <a:r>
              <a:rPr lang="ko-KR" altLang="en-US" dirty="0" err="1"/>
              <a:t>오버플로우</a:t>
            </a:r>
            <a:r>
              <a:rPr lang="ko-KR" altLang="en-US" dirty="0"/>
              <a:t> 상태가 아니라면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이 가리키는 위치에 </a:t>
            </a:r>
            <a:r>
              <a:rPr lang="en-US" altLang="ko-KR" dirty="0"/>
              <a:t>x </a:t>
            </a:r>
            <a:r>
              <a:rPr lang="ko-KR" altLang="en-US" dirty="0"/>
              <a:t>삽입 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605" y="4002752"/>
            <a:ext cx="785401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pop() </a:t>
            </a:r>
            <a:r>
              <a:rPr lang="ko-KR" altLang="en-US" dirty="0"/>
              <a:t>알고리즘 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①</a:t>
            </a:r>
            <a:r>
              <a:rPr lang="en-US" altLang="ko-KR" dirty="0">
                <a:solidFill>
                  <a:srgbClr val="000066"/>
                </a:solidFill>
              </a:rPr>
              <a:t> return S(top); </a:t>
            </a:r>
          </a:p>
          <a:p>
            <a:pPr marL="1676400" lvl="3" indent="-304800">
              <a:defRPr/>
            </a:pPr>
            <a:r>
              <a:rPr lang="ko-KR" altLang="en-US" dirty="0"/>
              <a:t>공백 </a:t>
            </a:r>
            <a:r>
              <a:rPr lang="ko-KR" altLang="en-US" dirty="0" err="1"/>
              <a:t>스택이</a:t>
            </a:r>
            <a:r>
              <a:rPr lang="ko-KR" altLang="en-US" dirty="0"/>
              <a:t> 아니면 </a:t>
            </a:r>
            <a:r>
              <a:rPr lang="en-US" altLang="ko-KR" dirty="0"/>
              <a:t>top</a:t>
            </a:r>
            <a:r>
              <a:rPr lang="ko-KR" altLang="en-US" dirty="0"/>
              <a:t>에 있는 원소를 삭제하고 반환</a:t>
            </a:r>
          </a:p>
          <a:p>
            <a:pPr marL="457200" lvl="1" indent="0">
              <a:buNone/>
              <a:defRPr/>
            </a:pPr>
            <a:r>
              <a:rPr lang="en-US" altLang="ko-KR" dirty="0">
                <a:solidFill>
                  <a:srgbClr val="00B0F0"/>
                </a:solidFill>
              </a:rPr>
              <a:t>②</a:t>
            </a:r>
            <a:r>
              <a:rPr lang="en-US" altLang="ko-KR" dirty="0">
                <a:solidFill>
                  <a:srgbClr val="000066"/>
                </a:solidFill>
              </a:rPr>
              <a:t> top ← top-1;</a:t>
            </a:r>
            <a:r>
              <a:rPr lang="en-US" altLang="ko-KR" dirty="0"/>
              <a:t> </a:t>
            </a:r>
          </a:p>
          <a:p>
            <a:pPr marL="1676400" lvl="3" indent="-304800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마지막 원소가 삭제되면 그 아래 원소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스택에</a:t>
            </a:r>
            <a:r>
              <a:rPr lang="ko-KR" altLang="en-US" dirty="0"/>
              <a:t> 남아 있는 원소 중에서 가장 위에 있는 원소가 </a:t>
            </a:r>
            <a:r>
              <a:rPr lang="en-US" altLang="ko-KR" dirty="0"/>
              <a:t>top</a:t>
            </a:r>
            <a:r>
              <a:rPr lang="ko-KR" altLang="en-US" dirty="0"/>
              <a:t>이 되어야 하므로 </a:t>
            </a:r>
            <a:r>
              <a:rPr lang="en-US" altLang="ko-KR" dirty="0"/>
              <a:t>top </a:t>
            </a:r>
            <a:r>
              <a:rPr lang="ko-KR" altLang="en-US" dirty="0"/>
              <a:t>위치를 하나 감소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950" y="3358779"/>
            <a:ext cx="8041043" cy="244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순차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순차 자료구조인 </a:t>
            </a:r>
            <a:r>
              <a:rPr lang="en-US" altLang="ko-KR" dirty="0"/>
              <a:t>1</a:t>
            </a:r>
            <a:r>
              <a:rPr lang="ko-KR" altLang="en-US" dirty="0"/>
              <a:t>차원 배열을 이용하여 구현</a:t>
            </a:r>
          </a:p>
          <a:p>
            <a:pPr lvl="2"/>
            <a:r>
              <a:rPr lang="ko-KR" altLang="en-US" dirty="0" err="1"/>
              <a:t>스택의</a:t>
            </a:r>
            <a:r>
              <a:rPr lang="ko-KR" altLang="en-US" dirty="0"/>
              <a:t> 크기 </a:t>
            </a:r>
            <a:r>
              <a:rPr lang="en-US" altLang="ko-KR" dirty="0"/>
              <a:t>: </a:t>
            </a:r>
            <a:r>
              <a:rPr lang="ko-KR" altLang="en-US" dirty="0"/>
              <a:t>배열의 크기</a:t>
            </a:r>
          </a:p>
          <a:p>
            <a:pPr lvl="2">
              <a:lnSpc>
                <a:spcPct val="80000"/>
              </a:lnSpc>
            </a:pPr>
            <a:r>
              <a:rPr lang="ko-KR" altLang="en-US" dirty="0" err="1"/>
              <a:t>스택에</a:t>
            </a:r>
            <a:r>
              <a:rPr lang="ko-KR" altLang="en-US" dirty="0"/>
              <a:t> 저장된 원소의 순서 </a:t>
            </a:r>
            <a:r>
              <a:rPr lang="en-US" altLang="ko-KR" dirty="0"/>
              <a:t>: </a:t>
            </a:r>
            <a:r>
              <a:rPr lang="ko-KR" altLang="en-US" dirty="0"/>
              <a:t>배열 원소의 인덱스</a:t>
            </a:r>
          </a:p>
          <a:p>
            <a:pPr lvl="3"/>
            <a:r>
              <a:rPr lang="ko-KR" altLang="en-US" dirty="0"/>
              <a:t>인덱스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ko-KR" altLang="en-US" dirty="0" err="1"/>
              <a:t>첫번째</a:t>
            </a:r>
            <a:r>
              <a:rPr lang="ko-KR" altLang="en-US" dirty="0"/>
              <a:t> 원소</a:t>
            </a:r>
          </a:p>
          <a:p>
            <a:pPr lvl="3"/>
            <a:r>
              <a:rPr lang="ko-KR" altLang="en-US" dirty="0"/>
              <a:t>인덱스 </a:t>
            </a:r>
            <a:r>
              <a:rPr lang="en-US" altLang="ko-KR" dirty="0"/>
              <a:t>n-1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번째 원소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변수 </a:t>
            </a:r>
            <a:r>
              <a:rPr lang="en-US" altLang="ko-KR" dirty="0"/>
              <a:t>top : </a:t>
            </a:r>
            <a:r>
              <a:rPr lang="ko-KR" altLang="en-US" dirty="0" err="1"/>
              <a:t>스택에</a:t>
            </a:r>
            <a:r>
              <a:rPr lang="ko-KR" altLang="en-US" dirty="0"/>
              <a:t> 저장된 마지막 원소에 대한 인덱스 저장</a:t>
            </a:r>
          </a:p>
          <a:p>
            <a:pPr lvl="3">
              <a:lnSpc>
                <a:spcPct val="70000"/>
              </a:lnSpc>
            </a:pPr>
            <a:r>
              <a:rPr lang="ko-KR" altLang="en-US" dirty="0"/>
              <a:t>공백 상태 </a:t>
            </a:r>
            <a:r>
              <a:rPr lang="en-US" altLang="ko-KR" dirty="0"/>
              <a:t>: top = -1 (</a:t>
            </a:r>
            <a:r>
              <a:rPr lang="ko-KR" altLang="en-US" dirty="0"/>
              <a:t>초기값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포화 상태 </a:t>
            </a:r>
            <a:r>
              <a:rPr lang="en-US" altLang="ko-KR" dirty="0"/>
              <a:t>: top = n-1</a:t>
            </a:r>
          </a:p>
          <a:p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5980" y="4005064"/>
            <a:ext cx="5983968" cy="267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크기가 </a:t>
            </a:r>
            <a:r>
              <a:rPr lang="en-US" altLang="ko-KR" dirty="0"/>
              <a:t>5</a:t>
            </a:r>
            <a:r>
              <a:rPr lang="ko-KR" altLang="en-US" dirty="0"/>
              <a:t>인 </a:t>
            </a:r>
            <a:r>
              <a:rPr lang="ko-KR" altLang="en-US" dirty="0" err="1"/>
              <a:t>스택을</a:t>
            </a:r>
            <a:r>
              <a:rPr lang="ko-KR" altLang="en-US" dirty="0"/>
              <a:t> 생성하여 원소 </a:t>
            </a:r>
            <a:r>
              <a:rPr lang="en-US" altLang="ko-KR" dirty="0"/>
              <a:t>A, B, C</a:t>
            </a:r>
            <a:r>
              <a:rPr lang="ko-KR" altLang="en-US" dirty="0"/>
              <a:t>를 순서대로 삽입한 후에 원소 하나를 삭제하는 과정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604" y="2852936"/>
            <a:ext cx="7261471" cy="385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E3688D8-5F14-413D-81C3-BCBC0A8C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604" y="1881804"/>
            <a:ext cx="7261471" cy="86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0" y="980728"/>
            <a:ext cx="8640960" cy="5715000"/>
          </a:xfrm>
        </p:spPr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5-1] </a:t>
            </a:r>
            <a:r>
              <a:rPr lang="ko-KR" altLang="en-US" dirty="0"/>
              <a:t>순차 자료구조를 이용해 순차 스택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247p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스택의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스택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844824"/>
            <a:ext cx="430961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7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순차 자료구조로 구현한 </a:t>
            </a:r>
            <a:r>
              <a:rPr lang="ko-KR" altLang="en-US" dirty="0" err="1"/>
              <a:t>스택의</a:t>
            </a:r>
            <a:r>
              <a:rPr lang="ko-KR" altLang="en-US" dirty="0"/>
              <a:t> 장점</a:t>
            </a:r>
          </a:p>
          <a:p>
            <a:pPr lvl="2"/>
            <a:r>
              <a:rPr lang="ko-KR" altLang="en-US" dirty="0"/>
              <a:t>순차 자료구조인 </a:t>
            </a:r>
            <a:r>
              <a:rPr lang="en-US" altLang="ko-KR" dirty="0"/>
              <a:t>1</a:t>
            </a:r>
            <a:r>
              <a:rPr lang="ko-KR" altLang="en-US" dirty="0"/>
              <a:t>차원 배열을 사용하여 쉽게 구현</a:t>
            </a:r>
          </a:p>
          <a:p>
            <a:pPr lvl="1"/>
            <a:r>
              <a:rPr lang="ko-KR" altLang="en-US" dirty="0"/>
              <a:t>순차 자료구조로 구현한 </a:t>
            </a:r>
            <a:r>
              <a:rPr lang="ko-KR" altLang="en-US" dirty="0" err="1"/>
              <a:t>스택의</a:t>
            </a:r>
            <a:r>
              <a:rPr lang="ko-KR" altLang="en-US" dirty="0"/>
              <a:t> 단점</a:t>
            </a:r>
          </a:p>
          <a:p>
            <a:pPr lvl="2"/>
            <a:r>
              <a:rPr lang="ko-KR" altLang="en-US" dirty="0"/>
              <a:t>물리적으로 크기가 고정된 배열을 사용하므로 </a:t>
            </a:r>
            <a:r>
              <a:rPr lang="ko-KR" altLang="en-US" dirty="0" err="1"/>
              <a:t>스택의</a:t>
            </a:r>
            <a:r>
              <a:rPr lang="ko-KR" altLang="en-US" dirty="0"/>
              <a:t> 크기 변경 어려움</a:t>
            </a:r>
          </a:p>
          <a:p>
            <a:pPr lvl="2"/>
            <a:r>
              <a:rPr lang="ko-KR" altLang="en-US" dirty="0"/>
              <a:t>순차 자료구조의 단점을 가짐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ko-KR" altLang="en-US" dirty="0"/>
              <a:t>순차 자료구조를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단순 연결 리스트를 이용하여 구현</a:t>
            </a:r>
          </a:p>
          <a:p>
            <a:pPr lvl="2"/>
            <a:r>
              <a:rPr lang="ko-KR" altLang="en-US" dirty="0" err="1"/>
              <a:t>스택의</a:t>
            </a:r>
            <a:r>
              <a:rPr lang="ko-KR" altLang="en-US" dirty="0"/>
              <a:t> 원소 </a:t>
            </a:r>
            <a:r>
              <a:rPr lang="en-US" altLang="ko-KR" dirty="0"/>
              <a:t>: </a:t>
            </a:r>
            <a:r>
              <a:rPr lang="ko-KR" altLang="en-US" dirty="0"/>
              <a:t>단순 연결 리스트의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3">
              <a:lnSpc>
                <a:spcPct val="60000"/>
              </a:lnSpc>
            </a:pPr>
            <a:r>
              <a:rPr lang="ko-KR" altLang="en-US" dirty="0" err="1"/>
              <a:t>스택</a:t>
            </a:r>
            <a:r>
              <a:rPr lang="ko-KR" altLang="en-US" dirty="0"/>
              <a:t> 원소의 순서 </a:t>
            </a:r>
            <a:r>
              <a:rPr lang="en-US" altLang="ko-KR" dirty="0"/>
              <a:t>: </a:t>
            </a:r>
            <a:r>
              <a:rPr lang="ko-KR" altLang="en-US" dirty="0" err="1"/>
              <a:t>노드의</a:t>
            </a:r>
            <a:r>
              <a:rPr lang="ko-KR" altLang="en-US" dirty="0"/>
              <a:t> 링크 포인터로 연결</a:t>
            </a:r>
          </a:p>
          <a:p>
            <a:pPr lvl="3">
              <a:lnSpc>
                <a:spcPct val="110000"/>
              </a:lnSpc>
            </a:pPr>
            <a:r>
              <a:rPr lang="en-US" altLang="ko-KR" dirty="0"/>
              <a:t>push : </a:t>
            </a:r>
            <a:r>
              <a:rPr lang="ko-KR" altLang="en-US" dirty="0"/>
              <a:t>리스트의 마지막에 </a:t>
            </a:r>
            <a:r>
              <a:rPr lang="ko-KR" altLang="en-US" dirty="0" err="1"/>
              <a:t>노드</a:t>
            </a:r>
            <a:r>
              <a:rPr lang="ko-KR" altLang="en-US" dirty="0"/>
              <a:t> 삽입</a:t>
            </a:r>
          </a:p>
          <a:p>
            <a:pPr lvl="3">
              <a:lnSpc>
                <a:spcPct val="90000"/>
              </a:lnSpc>
            </a:pPr>
            <a:r>
              <a:rPr lang="en-US" altLang="ko-KR" dirty="0"/>
              <a:t>pop : </a:t>
            </a:r>
            <a:r>
              <a:rPr lang="ko-KR" altLang="en-US" dirty="0"/>
              <a:t>리스트의 마지막 </a:t>
            </a:r>
            <a:r>
              <a:rPr lang="ko-KR" altLang="en-US" dirty="0" err="1"/>
              <a:t>노드</a:t>
            </a:r>
            <a:r>
              <a:rPr lang="ko-KR" altLang="en-US" dirty="0"/>
              <a:t> 삭제 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변수 </a:t>
            </a:r>
            <a:r>
              <a:rPr lang="en-US" altLang="ko-KR" dirty="0"/>
              <a:t>top : </a:t>
            </a:r>
            <a:r>
              <a:rPr lang="ko-KR" altLang="en-US" dirty="0"/>
              <a:t>단순 연결 리스트의 마지막 </a:t>
            </a:r>
            <a:r>
              <a:rPr lang="ko-KR" altLang="en-US" dirty="0" err="1"/>
              <a:t>노드를</a:t>
            </a:r>
            <a:r>
              <a:rPr lang="ko-KR" altLang="en-US" dirty="0"/>
              <a:t> 가리키는 포인터 변수</a:t>
            </a:r>
          </a:p>
          <a:p>
            <a:pPr lvl="3">
              <a:lnSpc>
                <a:spcPct val="70000"/>
              </a:lnSpc>
            </a:pPr>
            <a:r>
              <a:rPr lang="ko-KR" altLang="en-US" dirty="0"/>
              <a:t>초기 상태 </a:t>
            </a:r>
            <a:r>
              <a:rPr lang="en-US" altLang="ko-KR" dirty="0"/>
              <a:t>: top = null </a:t>
            </a:r>
          </a:p>
          <a:p>
            <a:endParaRPr lang="ko-KR" altLang="en-US" dirty="0"/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7532" y="3586079"/>
            <a:ext cx="555908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원소 </a:t>
            </a:r>
            <a:r>
              <a:rPr lang="en-US" altLang="ko-KR" dirty="0"/>
              <a:t>A, B, C</a:t>
            </a:r>
            <a:r>
              <a:rPr lang="ko-KR" altLang="en-US" dirty="0"/>
              <a:t>를 순서대로 삽입하면서 </a:t>
            </a:r>
            <a:r>
              <a:rPr lang="ko-KR" altLang="en-US" dirty="0" err="1"/>
              <a:t>스택을</a:t>
            </a:r>
            <a:r>
              <a:rPr lang="ko-KR" altLang="en-US" dirty="0"/>
              <a:t> 생성한 후에 원소 하나를 삭제하는 과정</a:t>
            </a:r>
            <a:endParaRPr lang="en-US" altLang="ko-KR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875033"/>
            <a:ext cx="7209023" cy="382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F3C1B2-6318-4F7B-8FD2-2B98151418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115782" cy="5394026"/>
          </a:xfrm>
        </p:spPr>
      </p:pic>
      <p:sp>
        <p:nvSpPr>
          <p:cNvPr id="2457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4197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5-2] </a:t>
            </a:r>
            <a:r>
              <a:rPr lang="ko-KR" altLang="en-US" dirty="0"/>
              <a:t>연결 자료구조를 이용해 연결 스택 구현하기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251p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65467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스택의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스택의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78" y="1844824"/>
            <a:ext cx="362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스택 자료구조에 대해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스택의 특징과 연산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순차 자료구조와 연결 자료구조를 이용해 스택을 구현해 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스택을 응용하는 방법을 알아본다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</a:t>
            </a:r>
            <a:r>
              <a:rPr lang="ko-KR" altLang="en-US" dirty="0"/>
              <a:t>스택의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스택의 구현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/>
              <a:t>스택의 응용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84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7" lvl="1" indent="0">
              <a:buNone/>
              <a:defRPr/>
            </a:pPr>
            <a:r>
              <a:rPr lang="en-US" altLang="ko-KR" b="1" dirty="0">
                <a:solidFill>
                  <a:schemeClr val="accent6"/>
                </a:solidFill>
              </a:rPr>
              <a:t>[</a:t>
            </a:r>
            <a:r>
              <a:rPr lang="en-US" altLang="ko-KR" b="1" dirty="0" err="1">
                <a:solidFill>
                  <a:schemeClr val="accent6"/>
                </a:solidFill>
              </a:rPr>
              <a:t>stackL.c</a:t>
            </a:r>
            <a:r>
              <a:rPr lang="en-US" altLang="ko-KR" b="1" dirty="0">
                <a:solidFill>
                  <a:schemeClr val="accent6"/>
                </a:solidFill>
              </a:rPr>
              <a:t>]</a:t>
            </a:r>
          </a:p>
          <a:p>
            <a:pPr lvl="1">
              <a:defRPr/>
            </a:pPr>
            <a:r>
              <a:rPr lang="en-US" altLang="ko-KR" dirty="0"/>
              <a:t>11~17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연결 </a:t>
            </a:r>
            <a:r>
              <a:rPr lang="ko-KR" altLang="en-US" dirty="0" err="1"/>
              <a:t>스택에서</a:t>
            </a:r>
            <a:r>
              <a:rPr lang="ko-KR" altLang="en-US" dirty="0"/>
              <a:t> 삽입 연산을 수행하는 과정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12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원소 </a:t>
            </a:r>
            <a:r>
              <a:rPr lang="en-US" altLang="ko-KR" dirty="0"/>
              <a:t>item</a:t>
            </a:r>
            <a:r>
              <a:rPr lang="ko-KR" altLang="en-US" dirty="0"/>
              <a:t>을 저장할 </a:t>
            </a:r>
            <a:r>
              <a:rPr lang="ko-KR" altLang="en-US" dirty="0" err="1"/>
              <a:t>노드에</a:t>
            </a:r>
            <a:r>
              <a:rPr lang="ko-KR" altLang="en-US" dirty="0"/>
              <a:t> 대한 메모리 할당</a:t>
            </a:r>
            <a:r>
              <a:rPr lang="en-US" altLang="ko-KR" dirty="0"/>
              <a:t>,</a:t>
            </a:r>
            <a:r>
              <a:rPr lang="ko-KR" altLang="en-US" dirty="0"/>
              <a:t> 포인터 </a:t>
            </a:r>
            <a:r>
              <a:rPr lang="en-US" altLang="ko-KR" dirty="0"/>
              <a:t>temp</a:t>
            </a:r>
            <a:r>
              <a:rPr lang="ko-KR" altLang="en-US" dirty="0"/>
              <a:t> 설정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14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삽입할 </a:t>
            </a:r>
            <a:r>
              <a:rPr lang="ko-KR" altLang="en-US" dirty="0" err="1"/>
              <a:t>노드의</a:t>
            </a:r>
            <a:r>
              <a:rPr lang="ko-KR" altLang="en-US" dirty="0"/>
              <a:t> 데이터 필드에 원소 </a:t>
            </a:r>
            <a:r>
              <a:rPr lang="en-US" altLang="ko-KR" dirty="0"/>
              <a:t>item</a:t>
            </a:r>
            <a:r>
              <a:rPr lang="ko-KR" altLang="en-US" dirty="0"/>
              <a:t>을 저장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15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삽입할 </a:t>
            </a:r>
            <a:r>
              <a:rPr lang="ko-KR" altLang="en-US" dirty="0" err="1"/>
              <a:t>노드의</a:t>
            </a:r>
            <a:r>
              <a:rPr lang="ko-KR" altLang="en-US" dirty="0"/>
              <a:t> 링크 필드에 포인터 </a:t>
            </a:r>
            <a:r>
              <a:rPr lang="en-US" altLang="ko-KR" dirty="0"/>
              <a:t>top</a:t>
            </a:r>
            <a:r>
              <a:rPr lang="ko-KR" altLang="en-US" dirty="0"/>
              <a:t>의 값 저장하면</a:t>
            </a:r>
            <a:r>
              <a:rPr lang="en-US" altLang="ko-KR" dirty="0"/>
              <a:t>, </a:t>
            </a:r>
            <a:r>
              <a:rPr lang="ko-KR" altLang="en-US" dirty="0"/>
              <a:t>새로 삽입한 </a:t>
            </a:r>
            <a:r>
              <a:rPr lang="ko-KR" altLang="en-US" dirty="0" err="1"/>
              <a:t>노드가</a:t>
            </a:r>
            <a:r>
              <a:rPr lang="ko-KR" altLang="en-US" dirty="0"/>
              <a:t> 현재 </a:t>
            </a:r>
            <a:r>
              <a:rPr lang="ko-KR" altLang="en-US" dirty="0" err="1"/>
              <a:t>스택의</a:t>
            </a:r>
            <a:r>
              <a:rPr lang="ko-KR" altLang="en-US" dirty="0"/>
              <a:t> 마지막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top</a:t>
            </a:r>
            <a:r>
              <a:rPr lang="ko-KR" altLang="en-US" dirty="0"/>
              <a:t>이 가리키는 </a:t>
            </a:r>
            <a:r>
              <a:rPr lang="ko-KR" altLang="en-US" dirty="0" err="1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로 연결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86800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9466" y="2564904"/>
            <a:ext cx="349963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8328" y="4509120"/>
            <a:ext cx="3613909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en-US" altLang="ko-KR" dirty="0"/>
              <a:t>16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temp</a:t>
            </a:r>
            <a:r>
              <a:rPr lang="ko-KR" altLang="en-US" dirty="0"/>
              <a:t>의 값</a:t>
            </a:r>
            <a:r>
              <a:rPr lang="en-US" altLang="ko-KR" dirty="0"/>
              <a:t>(</a:t>
            </a:r>
            <a:r>
              <a:rPr lang="ko-KR" altLang="en-US" dirty="0"/>
              <a:t>삽입 </a:t>
            </a:r>
            <a:r>
              <a:rPr lang="ko-KR" altLang="en-US" dirty="0" err="1"/>
              <a:t>노드의</a:t>
            </a:r>
            <a:r>
              <a:rPr lang="ko-KR" altLang="en-US" dirty="0"/>
              <a:t> 주소</a:t>
            </a:r>
            <a:r>
              <a:rPr lang="en-US" altLang="ko-KR" dirty="0"/>
              <a:t>)</a:t>
            </a:r>
            <a:r>
              <a:rPr lang="ko-KR" altLang="en-US" dirty="0"/>
              <a:t>을 포인터 </a:t>
            </a:r>
            <a:r>
              <a:rPr lang="en-US" altLang="ko-KR" dirty="0"/>
              <a:t>top</a:t>
            </a:r>
            <a:r>
              <a:rPr lang="ko-KR" altLang="en-US" dirty="0"/>
              <a:t>에 설정</a:t>
            </a:r>
            <a:r>
              <a:rPr lang="en-US" altLang="ko-KR" dirty="0"/>
              <a:t>, </a:t>
            </a:r>
            <a:r>
              <a:rPr lang="ko-KR" altLang="en-US" dirty="0"/>
              <a:t>새로 삽입한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 </a:t>
            </a:r>
            <a:r>
              <a:rPr lang="ko-KR" altLang="en-US" dirty="0" err="1"/>
              <a:t>노드가</a:t>
            </a:r>
            <a:r>
              <a:rPr lang="ko-KR" altLang="en-US" dirty="0"/>
              <a:t> 되도록 조정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20~34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연결 </a:t>
            </a:r>
            <a:r>
              <a:rPr lang="ko-KR" altLang="en-US" dirty="0" err="1"/>
              <a:t>스택에서</a:t>
            </a:r>
            <a:r>
              <a:rPr lang="ko-KR" altLang="en-US" dirty="0"/>
              <a:t> 삭제하는 연산을 수행하는 과정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22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temp</a:t>
            </a:r>
            <a:r>
              <a:rPr lang="ko-KR" altLang="en-US" dirty="0"/>
              <a:t>를 </a:t>
            </a:r>
            <a:r>
              <a:rPr lang="en-US" altLang="ko-KR" dirty="0"/>
              <a:t>top </a:t>
            </a:r>
            <a:r>
              <a:rPr lang="ko-KR" altLang="en-US" dirty="0" err="1"/>
              <a:t>노드에</a:t>
            </a:r>
            <a:r>
              <a:rPr lang="ko-KR" altLang="en-US" dirty="0"/>
              <a:t> 설정하여 삭제할 </a:t>
            </a:r>
            <a:r>
              <a:rPr lang="ko-KR" altLang="en-US" dirty="0" err="1"/>
              <a:t>노드를</a:t>
            </a:r>
            <a:r>
              <a:rPr lang="ko-KR" altLang="en-US" dirty="0"/>
              <a:t> 가리킴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864" y="1628801"/>
            <a:ext cx="3426130" cy="207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1152" y="4620985"/>
            <a:ext cx="3377602" cy="204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92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defRPr/>
            </a:pPr>
            <a:r>
              <a:rPr lang="en-US" altLang="ko-KR" dirty="0"/>
              <a:t>29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마지막 </a:t>
            </a:r>
            <a:r>
              <a:rPr lang="ko-KR" altLang="en-US" dirty="0" err="1"/>
              <a:t>노드의</a:t>
            </a:r>
            <a:r>
              <a:rPr lang="ko-KR" altLang="en-US" dirty="0"/>
              <a:t> 데이터 </a:t>
            </a:r>
            <a:r>
              <a:rPr lang="ko-KR" altLang="en-US" dirty="0" err="1"/>
              <a:t>필드값을</a:t>
            </a:r>
            <a:r>
              <a:rPr lang="ko-KR" altLang="en-US" dirty="0"/>
              <a:t> 변수 </a:t>
            </a:r>
            <a:r>
              <a:rPr lang="en-US" altLang="ko-KR" dirty="0"/>
              <a:t>item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30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top</a:t>
            </a:r>
            <a:r>
              <a:rPr lang="ko-KR" altLang="en-US" dirty="0"/>
              <a:t>의 위치를 현재 마지막 </a:t>
            </a:r>
            <a:r>
              <a:rPr lang="ko-KR" altLang="en-US" dirty="0" err="1"/>
              <a:t>노드의</a:t>
            </a:r>
            <a:r>
              <a:rPr lang="ko-KR" altLang="en-US" dirty="0"/>
              <a:t> 아래 </a:t>
            </a:r>
            <a:r>
              <a:rPr lang="ko-KR" altLang="en-US" dirty="0" err="1"/>
              <a:t>노드로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31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포인터 </a:t>
            </a:r>
            <a:r>
              <a:rPr lang="en-US" altLang="ko-KR" dirty="0"/>
              <a:t>temp</a:t>
            </a:r>
            <a:r>
              <a:rPr lang="ko-KR" altLang="en-US" dirty="0"/>
              <a:t>가 가리키는 </a:t>
            </a:r>
            <a:r>
              <a:rPr lang="ko-KR" altLang="en-US" dirty="0" err="1"/>
              <a:t>노드를</a:t>
            </a:r>
            <a:r>
              <a:rPr lang="ko-KR" altLang="en-US" dirty="0"/>
              <a:t> 메모리 해제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32</a:t>
            </a:r>
            <a:r>
              <a:rPr lang="ko-KR" altLang="en-US" dirty="0"/>
              <a:t>행 </a:t>
            </a:r>
            <a:r>
              <a:rPr lang="en-US" altLang="ko-KR" dirty="0"/>
              <a:t>: </a:t>
            </a:r>
            <a:r>
              <a:rPr lang="ko-KR" altLang="en-US" dirty="0"/>
              <a:t>변수 </a:t>
            </a:r>
            <a:r>
              <a:rPr lang="en-US" altLang="ko-KR" dirty="0"/>
              <a:t>item</a:t>
            </a:r>
            <a:r>
              <a:rPr lang="ko-KR" altLang="en-US" dirty="0"/>
              <a:t>의 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이었던 </a:t>
            </a:r>
            <a:r>
              <a:rPr lang="ko-KR" altLang="en-US" dirty="0" err="1"/>
              <a:t>노드의</a:t>
            </a:r>
            <a:r>
              <a:rPr lang="ko-KR" altLang="en-US" dirty="0"/>
              <a:t> 데이터를 반환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51~54</a:t>
            </a:r>
            <a:r>
              <a:rPr lang="ko-KR" altLang="en-US" dirty="0"/>
              <a:t>행 </a:t>
            </a:r>
            <a:r>
              <a:rPr lang="en-US" altLang="ko-KR" dirty="0"/>
              <a:t>:</a:t>
            </a:r>
            <a:r>
              <a:rPr lang="ko-KR" altLang="en-US" dirty="0"/>
              <a:t> 연결 </a:t>
            </a:r>
            <a:r>
              <a:rPr lang="ko-KR" altLang="en-US" dirty="0" err="1"/>
              <a:t>스택에</a:t>
            </a:r>
            <a:r>
              <a:rPr lang="ko-KR" altLang="en-US" dirty="0"/>
              <a:t> </a:t>
            </a:r>
            <a:r>
              <a:rPr lang="ko-KR" altLang="en-US" dirty="0" err="1"/>
              <a:t>노드가</a:t>
            </a:r>
            <a:r>
              <a:rPr lang="ko-KR" altLang="en-US" dirty="0"/>
              <a:t> 있는 동안</a:t>
            </a:r>
            <a:r>
              <a:rPr lang="en-US" altLang="ko-KR" dirty="0"/>
              <a:t>, top </a:t>
            </a:r>
            <a:r>
              <a:rPr lang="ko-KR" altLang="en-US" dirty="0" err="1"/>
              <a:t>노드부터</a:t>
            </a:r>
            <a:r>
              <a:rPr lang="ko-KR" altLang="en-US" dirty="0"/>
              <a:t> 링크 필드를 따라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</a:t>
            </a:r>
            <a:r>
              <a:rPr lang="ko-KR" altLang="en-US" dirty="0"/>
              <a:t> 아래 </a:t>
            </a:r>
            <a:r>
              <a:rPr lang="ko-KR" altLang="en-US" dirty="0" err="1"/>
              <a:t>노드로</a:t>
            </a:r>
            <a:r>
              <a:rPr lang="ko-KR" altLang="en-US" dirty="0"/>
              <a:t> 이동하면서 데이터 </a:t>
            </a:r>
            <a:r>
              <a:rPr lang="ko-KR" altLang="en-US" dirty="0" err="1"/>
              <a:t>필드값을</a:t>
            </a:r>
            <a:r>
              <a:rPr lang="ko-KR" altLang="en-US" dirty="0"/>
              <a:t> 출력</a:t>
            </a:r>
            <a:r>
              <a:rPr lang="en-US" altLang="ko-KR" dirty="0"/>
              <a:t>. top </a:t>
            </a:r>
            <a:r>
              <a:rPr lang="ko-KR" altLang="en-US" dirty="0" err="1"/>
              <a:t>노드부터</a:t>
            </a:r>
            <a:r>
              <a:rPr lang="ko-KR" altLang="en-US" dirty="0"/>
              <a:t> 출력하므로 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출력 화면에서 왼쪽이 </a:t>
            </a:r>
            <a:r>
              <a:rPr lang="ko-KR" altLang="en-US" dirty="0" err="1"/>
              <a:t>스택의</a:t>
            </a:r>
            <a:r>
              <a:rPr lang="ko-KR" altLang="en-US" dirty="0"/>
              <a:t> 마지막 원소인 </a:t>
            </a:r>
            <a:r>
              <a:rPr lang="en-US" altLang="ko-KR" dirty="0"/>
              <a:t>top</a:t>
            </a:r>
            <a:r>
              <a:rPr lang="ko-KR" altLang="en-US" dirty="0"/>
              <a:t>이 됨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r>
              <a:rPr lang="en-US" altLang="ko-KR" dirty="0"/>
              <a:t>:</a:t>
            </a:r>
            <a:r>
              <a:rPr lang="ko-KR" altLang="en-US" dirty="0"/>
              <a:t>연결 자료구조를 이용한 </a:t>
            </a:r>
            <a:r>
              <a:rPr lang="ko-KR" altLang="en-US" dirty="0" err="1"/>
              <a:t>스택의</a:t>
            </a:r>
            <a:r>
              <a:rPr lang="ko-KR" altLang="en-US" dirty="0"/>
              <a:t> 구현</a:t>
            </a:r>
            <a:endParaRPr lang="ko-KR" alt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3756" y="1772816"/>
            <a:ext cx="331992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9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defRPr/>
            </a:pPr>
            <a:r>
              <a:rPr lang="ko-KR" altLang="en-US" dirty="0"/>
              <a:t>역순 문자열 만들기</a:t>
            </a:r>
          </a:p>
          <a:p>
            <a:pPr lvl="1">
              <a:defRPr/>
            </a:pP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ko-KR" altLang="en-US" dirty="0" err="1"/>
              <a:t>후입선출</a:t>
            </a:r>
            <a:r>
              <a:rPr lang="en-US" altLang="ko-KR" dirty="0"/>
              <a:t>(LIFO) </a:t>
            </a:r>
            <a:r>
              <a:rPr lang="ko-KR" altLang="en-US" dirty="0"/>
              <a:t>성질을 이용</a:t>
            </a:r>
            <a:endParaRPr lang="en-US" altLang="ko-KR" dirty="0"/>
          </a:p>
          <a:p>
            <a:pPr marL="627062" lvl="2" indent="0">
              <a:buNone/>
              <a:defRPr/>
            </a:pPr>
            <a:r>
              <a:rPr lang="en-US" altLang="ko-KR" dirty="0"/>
              <a:t>① </a:t>
            </a:r>
            <a:r>
              <a:rPr lang="ko-KR" altLang="en-US" dirty="0"/>
              <a:t>문자열을 순서대로 </a:t>
            </a:r>
            <a:r>
              <a:rPr lang="ko-KR" altLang="en-US" dirty="0" err="1"/>
              <a:t>스택에</a:t>
            </a:r>
            <a:r>
              <a:rPr lang="ko-KR" altLang="en-US" dirty="0"/>
              <a:t> 삽입</a:t>
            </a:r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역순 문자열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2276872"/>
            <a:ext cx="781457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911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7062" lvl="2" indent="0">
              <a:buNone/>
              <a:defRPr/>
            </a:pPr>
            <a:r>
              <a:rPr lang="ko-KR" altLang="en-US" dirty="0"/>
              <a:t>② </a:t>
            </a:r>
            <a:r>
              <a:rPr lang="ko-KR" altLang="en-US" dirty="0" err="1"/>
              <a:t>스택에서</a:t>
            </a:r>
            <a:r>
              <a:rPr lang="ko-KR" altLang="en-US" dirty="0"/>
              <a:t> 삭제하여 문자열을 만들기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역순 문자열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884" y="1484784"/>
            <a:ext cx="766677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  <a:p>
            <a:pPr lvl="1"/>
            <a:r>
              <a:rPr lang="ko-KR" altLang="en-US" dirty="0"/>
              <a:t>프로그램에서의 호출과 복귀에 따른 수행 순서를 관리</a:t>
            </a:r>
          </a:p>
          <a:p>
            <a:pPr lvl="2"/>
            <a:r>
              <a:rPr lang="ko-KR" altLang="en-US" dirty="0"/>
              <a:t>가장 마지막에 호출된 함수가 가장 먼저 실행을 완료하고 복귀하는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구조이므로</a:t>
            </a:r>
            <a:r>
              <a:rPr lang="en-US" altLang="ko-KR" dirty="0"/>
              <a:t>,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구조의 </a:t>
            </a:r>
            <a:r>
              <a:rPr lang="ko-KR" altLang="en-US" dirty="0" err="1"/>
              <a:t>스택을</a:t>
            </a:r>
            <a:r>
              <a:rPr lang="ko-KR" altLang="en-US" dirty="0"/>
              <a:t> 이용하여 수행순서 관리</a:t>
            </a:r>
          </a:p>
          <a:p>
            <a:pPr lvl="2"/>
            <a:r>
              <a:rPr lang="ko-KR" altLang="en-US" dirty="0"/>
              <a:t>함수 호출이 발생하면 호출한 함수 수행에 필요한 지역변수</a:t>
            </a:r>
            <a:r>
              <a:rPr lang="en-US" altLang="ko-KR" dirty="0"/>
              <a:t>, </a:t>
            </a:r>
            <a:r>
              <a:rPr lang="ko-KR" altLang="en-US" dirty="0"/>
              <a:t>매개변수 및 수행 후 복귀할 주소 등의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</a:t>
            </a:r>
            <a:r>
              <a:rPr lang="en-US" altLang="ko-KR" dirty="0"/>
              <a:t>(stack frame)</a:t>
            </a:r>
            <a:r>
              <a:rPr lang="ko-KR" altLang="en-US" dirty="0"/>
              <a:t>에 저장하여 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 </a:t>
            </a:r>
          </a:p>
          <a:p>
            <a:pPr lvl="2"/>
            <a:r>
              <a:rPr lang="ko-KR" altLang="en-US" dirty="0"/>
              <a:t>함수의 실행이 끝나면 시스템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 </a:t>
            </a:r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 err="1"/>
              <a:t>스택</a:t>
            </a:r>
            <a:r>
              <a:rPr lang="ko-KR" altLang="en-US" dirty="0"/>
              <a:t> 프레임</a:t>
            </a:r>
            <a:r>
              <a:rPr lang="en-US" altLang="ko-KR" dirty="0"/>
              <a:t>)</a:t>
            </a:r>
            <a:r>
              <a:rPr lang="ko-KR" altLang="en-US" dirty="0"/>
              <a:t>를 삭제</a:t>
            </a:r>
            <a:r>
              <a:rPr lang="en-US" altLang="ko-KR" dirty="0"/>
              <a:t>(pop)</a:t>
            </a:r>
            <a:r>
              <a:rPr lang="ko-KR" altLang="en-US" dirty="0"/>
              <a:t>하면서 프레임에 저장되어있던 복귀주소를 확인하고 복귀</a:t>
            </a:r>
          </a:p>
          <a:p>
            <a:pPr lvl="2"/>
            <a:r>
              <a:rPr lang="ko-KR" altLang="en-US" dirty="0"/>
              <a:t>함수 호출과 복귀에 따라 이 과정을 반복하여 전체 프로그램 수행이 종료되면 시스템 </a:t>
            </a:r>
            <a:r>
              <a:rPr lang="ko-KR" altLang="en-US" dirty="0" err="1"/>
              <a:t>스택은</a:t>
            </a:r>
            <a:r>
              <a:rPr lang="ko-KR" altLang="en-US" dirty="0"/>
              <a:t> </a:t>
            </a:r>
            <a:r>
              <a:rPr lang="ko-KR" altLang="en-US" dirty="0" err="1"/>
              <a:t>공백스택이</a:t>
            </a:r>
            <a:r>
              <a:rPr lang="ko-KR" altLang="en-US" dirty="0"/>
              <a:t> 됨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함수 호출과 복귀에 따른 전체 프로그램의 수행 순서</a:t>
            </a:r>
          </a:p>
          <a:p>
            <a:pPr lvl="1"/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829" y="1606593"/>
            <a:ext cx="8282064" cy="289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807896" cy="5715000"/>
          </a:xfrm>
        </p:spPr>
        <p:txBody>
          <a:bodyPr/>
          <a:lstStyle/>
          <a:p>
            <a:pPr marL="1158875" lvl="2" indent="-244475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➊</a:t>
            </a:r>
            <a:r>
              <a:rPr lang="ko-KR" altLang="en-US" dirty="0"/>
              <a:t>  </a:t>
            </a:r>
            <a:r>
              <a:rPr lang="en-US" altLang="ko-KR" dirty="0"/>
              <a:t>main( )</a:t>
            </a:r>
            <a:r>
              <a:rPr lang="ko-KR" altLang="en-US" dirty="0"/>
              <a:t>함수 실행 시작 </a:t>
            </a:r>
            <a:r>
              <a:rPr lang="en-US" altLang="ko-KR" dirty="0"/>
              <a:t>: </a:t>
            </a:r>
            <a:r>
              <a:rPr lang="ko-KR" altLang="en-US" dirty="0"/>
              <a:t>시작하면 </a:t>
            </a:r>
            <a:r>
              <a:rPr lang="en-US" altLang="ko-KR" dirty="0"/>
              <a:t>main( )</a:t>
            </a:r>
            <a:r>
              <a:rPr lang="ko-KR" altLang="en-US" dirty="0"/>
              <a:t>함수가 호출되어 실행</a:t>
            </a:r>
            <a:r>
              <a:rPr lang="en-US" altLang="ko-KR" dirty="0"/>
              <a:t>, main( ) </a:t>
            </a:r>
            <a:r>
              <a:rPr lang="ko-KR" altLang="en-US" dirty="0"/>
              <a:t>함수 시작과 관련된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프레임에 저장</a:t>
            </a:r>
            <a:r>
              <a:rPr lang="en-US" altLang="ko-KR" dirty="0"/>
              <a:t>, </a:t>
            </a:r>
            <a:r>
              <a:rPr lang="ko-KR" altLang="en-US" dirty="0"/>
              <a:t>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</a:t>
            </a:r>
            <a:endParaRPr lang="en-US" altLang="ko-KR" dirty="0"/>
          </a:p>
          <a:p>
            <a:pPr marL="1158875" lvl="2" indent="-244475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714500" lvl="3" indent="-342900">
              <a:lnSpc>
                <a:spcPct val="110000"/>
              </a:lnSpc>
              <a:buFontTx/>
              <a:buAutoNum type="circleNumDbPlain"/>
              <a:defRPr/>
            </a:pPr>
            <a:endParaRPr lang="en-US" altLang="ko-KR" dirty="0"/>
          </a:p>
          <a:p>
            <a:pPr marL="1257300" lvl="2" indent="-342900">
              <a:lnSpc>
                <a:spcPct val="110000"/>
              </a:lnSpc>
              <a:buFontTx/>
              <a:buAutoNum type="circleNumDbPlain"/>
              <a:defRPr/>
            </a:pPr>
            <a:endParaRPr lang="ko-KR" altLang="en-US" dirty="0"/>
          </a:p>
          <a:p>
            <a:pPr marL="1158875" lvl="2" indent="-244475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1158875" lvl="2" indent="-244475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158875" lvl="2" indent="-244475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➋</a:t>
            </a:r>
            <a:r>
              <a:rPr lang="ko-KR" altLang="en-US" dirty="0"/>
              <a:t> </a:t>
            </a:r>
            <a:r>
              <a:rPr lang="en-US" altLang="ko-KR" dirty="0"/>
              <a:t>F_1( ) </a:t>
            </a:r>
            <a:r>
              <a:rPr lang="ko-KR" altLang="en-US" dirty="0"/>
              <a:t>함수 호출 </a:t>
            </a:r>
            <a:r>
              <a:rPr lang="en-US" altLang="ko-KR" dirty="0"/>
              <a:t>: main() </a:t>
            </a:r>
            <a:r>
              <a:rPr lang="ko-KR" altLang="en-US" dirty="0"/>
              <a:t>함수 실행 중 </a:t>
            </a:r>
            <a:r>
              <a:rPr lang="en-US" altLang="ko-KR" dirty="0"/>
              <a:t>F_1() </a:t>
            </a:r>
            <a:r>
              <a:rPr lang="ko-KR" altLang="en-US" dirty="0"/>
              <a:t>함수 호출을 만나면 함수 호출과 복귀에 필요한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프레임에 저장</a:t>
            </a:r>
            <a:r>
              <a:rPr lang="en-US" altLang="ko-KR" dirty="0"/>
              <a:t>,</a:t>
            </a:r>
            <a:r>
              <a:rPr lang="ko-KR" altLang="en-US" dirty="0"/>
              <a:t> 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</a:t>
            </a:r>
            <a:r>
              <a:rPr lang="en-US" altLang="ko-KR" dirty="0"/>
              <a:t>, </a:t>
            </a:r>
            <a:r>
              <a:rPr lang="ko-KR" altLang="en-US" dirty="0"/>
              <a:t>호출된 함수인 </a:t>
            </a:r>
            <a:r>
              <a:rPr lang="en-US" altLang="ko-KR" dirty="0"/>
              <a:t>F_1() </a:t>
            </a:r>
            <a:r>
              <a:rPr lang="ko-KR" altLang="en-US" dirty="0"/>
              <a:t>함수로 이동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스택</a:t>
            </a:r>
            <a:r>
              <a:rPr lang="ko-KR" altLang="en-US" dirty="0"/>
              <a:t> 프레임에는 호출된 함수의 수행이 끝나고 </a:t>
            </a:r>
            <a:r>
              <a:rPr lang="en-US" altLang="ko-KR" dirty="0"/>
              <a:t>main() </a:t>
            </a:r>
            <a:r>
              <a:rPr lang="ko-KR" altLang="en-US" dirty="0"/>
              <a:t>함수로 복귀할 주소 </a:t>
            </a:r>
            <a:r>
              <a:rPr lang="en-US" altLang="ko-KR" dirty="0"/>
              <a:t>a</a:t>
            </a:r>
            <a:r>
              <a:rPr lang="ko-KR" altLang="en-US" dirty="0"/>
              <a:t>를 저장 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8562" y="1772816"/>
            <a:ext cx="6939651" cy="157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5298" y="4921695"/>
            <a:ext cx="6932915" cy="156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4400" lvl="2" indent="0">
              <a:lnSpc>
                <a:spcPct val="110000"/>
              </a:lnSpc>
              <a:buFontTx/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ko-KR" altLang="en-US" dirty="0"/>
              <a:t> 호출된 함수 </a:t>
            </a:r>
            <a:r>
              <a:rPr lang="en-US" altLang="ko-KR" dirty="0"/>
              <a:t>F_1() </a:t>
            </a:r>
            <a:r>
              <a:rPr lang="ko-KR" altLang="en-US" dirty="0"/>
              <a:t>함수 실행</a:t>
            </a:r>
          </a:p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➍</a:t>
            </a:r>
            <a:r>
              <a:rPr lang="ko-KR" altLang="en-US" dirty="0"/>
              <a:t> </a:t>
            </a:r>
            <a:r>
              <a:rPr lang="en-US" altLang="ko-KR" dirty="0"/>
              <a:t>F_2( ) </a:t>
            </a:r>
            <a:r>
              <a:rPr lang="ko-KR" altLang="en-US" dirty="0"/>
              <a:t>함수 호출 </a:t>
            </a:r>
            <a:r>
              <a:rPr lang="en-US" altLang="ko-KR" dirty="0"/>
              <a:t>: F_1() </a:t>
            </a:r>
            <a:r>
              <a:rPr lang="ko-KR" altLang="en-US" dirty="0"/>
              <a:t>함수 실행 중에 </a:t>
            </a:r>
            <a:r>
              <a:rPr lang="en-US" altLang="ko-KR" dirty="0"/>
              <a:t>F_2() </a:t>
            </a:r>
            <a:r>
              <a:rPr lang="ko-KR" altLang="en-US" dirty="0"/>
              <a:t>함수 호출을 만나면 다시 함수 호출과 복귀에 필요한 정보를 </a:t>
            </a:r>
            <a:r>
              <a:rPr lang="ko-KR" altLang="en-US" dirty="0" err="1"/>
              <a:t>스택</a:t>
            </a:r>
            <a:r>
              <a:rPr lang="ko-KR" altLang="en-US" dirty="0"/>
              <a:t> 프레임에 저장하여 시스템 </a:t>
            </a:r>
            <a:r>
              <a:rPr lang="ko-KR" altLang="en-US" dirty="0" err="1"/>
              <a:t>스택에</a:t>
            </a:r>
            <a:r>
              <a:rPr lang="ko-KR" altLang="en-US" dirty="0"/>
              <a:t> 삽입하고</a:t>
            </a:r>
            <a:r>
              <a:rPr lang="en-US" altLang="ko-KR" dirty="0"/>
              <a:t>, </a:t>
            </a:r>
            <a:r>
              <a:rPr lang="ko-KR" altLang="en-US" dirty="0"/>
              <a:t>호출된 함수인 </a:t>
            </a:r>
            <a:r>
              <a:rPr lang="en-US" altLang="ko-KR" dirty="0"/>
              <a:t>F_2() </a:t>
            </a:r>
            <a:r>
              <a:rPr lang="ko-KR" altLang="en-US" dirty="0"/>
              <a:t>함수를 실행</a:t>
            </a:r>
            <a:r>
              <a:rPr lang="en-US" altLang="ko-KR" dirty="0"/>
              <a:t>. </a:t>
            </a:r>
            <a:r>
              <a:rPr lang="ko-KR" altLang="en-US" dirty="0" err="1"/>
              <a:t>스택</a:t>
            </a:r>
            <a:r>
              <a:rPr lang="ko-KR" altLang="en-US" dirty="0"/>
              <a:t> 프레임에는 </a:t>
            </a:r>
            <a:r>
              <a:rPr lang="en-US" altLang="ko-KR" dirty="0"/>
              <a:t>F_1() </a:t>
            </a:r>
            <a:r>
              <a:rPr lang="ko-KR" altLang="en-US" dirty="0"/>
              <a:t>함수로 복귀할 주소 </a:t>
            </a:r>
            <a:r>
              <a:rPr lang="en-US" altLang="ko-KR" dirty="0"/>
              <a:t>b</a:t>
            </a:r>
            <a:r>
              <a:rPr lang="ko-KR" altLang="en-US" dirty="0"/>
              <a:t>를 저장</a:t>
            </a:r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FontTx/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➎</a:t>
            </a:r>
            <a:r>
              <a:rPr lang="ko-KR" altLang="en-US" dirty="0"/>
              <a:t> 호출된 함수 </a:t>
            </a:r>
            <a:r>
              <a:rPr lang="en-US" altLang="ko-KR" dirty="0"/>
              <a:t>F_2() </a:t>
            </a:r>
            <a:r>
              <a:rPr lang="ko-KR" altLang="en-US" dirty="0"/>
              <a:t>함수 실행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2852936"/>
            <a:ext cx="7488832" cy="22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❻</a:t>
            </a:r>
            <a:r>
              <a:rPr lang="ko-KR" altLang="en-US" dirty="0"/>
              <a:t> </a:t>
            </a:r>
            <a:r>
              <a:rPr lang="en-US" altLang="ko-KR" dirty="0"/>
              <a:t>F_2( ) </a:t>
            </a:r>
            <a:r>
              <a:rPr lang="ko-KR" altLang="en-US" dirty="0"/>
              <a:t>함수 실행 종료</a:t>
            </a:r>
            <a:r>
              <a:rPr lang="en-US" altLang="ko-KR" dirty="0"/>
              <a:t>, F_1( ) </a:t>
            </a:r>
            <a:r>
              <a:rPr lang="ko-KR" altLang="en-US" dirty="0"/>
              <a:t>함수로 복귀 </a:t>
            </a:r>
            <a:r>
              <a:rPr lang="en-US" altLang="ko-KR" dirty="0"/>
              <a:t>: F_2( ) </a:t>
            </a:r>
            <a:r>
              <a:rPr lang="ko-KR" altLang="en-US" dirty="0"/>
              <a:t>함수 실행이 끝나면 </a:t>
            </a:r>
            <a:r>
              <a:rPr lang="en-US" altLang="ko-KR" dirty="0"/>
              <a:t>F_2( ) </a:t>
            </a:r>
            <a:r>
              <a:rPr lang="ko-KR" altLang="en-US" dirty="0"/>
              <a:t>함수를 호출했던 이전 위치로 복귀하여 이전 함수 </a:t>
            </a:r>
            <a:r>
              <a:rPr lang="en-US" altLang="ko-KR" dirty="0"/>
              <a:t>F_1( )</a:t>
            </a:r>
            <a:r>
              <a:rPr lang="ko-KR" altLang="en-US" dirty="0"/>
              <a:t>의 작업을 계속해야 함</a:t>
            </a:r>
            <a:r>
              <a:rPr lang="en-US" altLang="ko-KR" dirty="0"/>
              <a:t>. </a:t>
            </a:r>
            <a:r>
              <a:rPr lang="ko-KR" altLang="en-US" dirty="0"/>
              <a:t>시스템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에 있는 </a:t>
            </a:r>
            <a:r>
              <a:rPr lang="ko-KR" altLang="en-US" dirty="0" err="1"/>
              <a:t>스택</a:t>
            </a:r>
            <a:r>
              <a:rPr lang="ko-KR" altLang="en-US" dirty="0"/>
              <a:t> 프레임을 </a:t>
            </a:r>
            <a:r>
              <a:rPr lang="en-US" altLang="ko-KR" dirty="0"/>
              <a:t>pop</a:t>
            </a:r>
            <a:r>
              <a:rPr lang="ko-KR" altLang="en-US" dirty="0"/>
              <a:t>하여 정보를 확인하고 복귀 및 작업 전환 실행함</a:t>
            </a: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❼</a:t>
            </a:r>
            <a:r>
              <a:rPr lang="en-US" altLang="ko-KR" dirty="0"/>
              <a:t> F_1( ) </a:t>
            </a:r>
            <a:r>
              <a:rPr lang="ko-KR" altLang="en-US" dirty="0"/>
              <a:t>함수로 복귀하여 </a:t>
            </a:r>
            <a:r>
              <a:rPr lang="en-US" altLang="ko-KR" dirty="0"/>
              <a:t>F_1( ) </a:t>
            </a:r>
            <a:r>
              <a:rPr lang="ko-KR" altLang="en-US" dirty="0"/>
              <a:t>함수의 나머지 부분 실행</a:t>
            </a: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2492896"/>
            <a:ext cx="7848872" cy="294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11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스택</a:t>
            </a:r>
            <a:r>
              <a:rPr lang="en-US" altLang="ko-KR" dirty="0"/>
              <a:t>(stack)</a:t>
            </a:r>
          </a:p>
          <a:p>
            <a:pPr lvl="1">
              <a:defRPr/>
            </a:pPr>
            <a:r>
              <a:rPr lang="ko-KR" altLang="en-US" dirty="0"/>
              <a:t>접시를 쌓듯이 자료를 차곡차곡 쌓아 올린 형태의 자료구조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988840"/>
            <a:ext cx="7200800" cy="253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❽</a:t>
            </a:r>
            <a:r>
              <a:rPr lang="ko-KR" altLang="en-US" dirty="0"/>
              <a:t> </a:t>
            </a:r>
            <a:r>
              <a:rPr lang="en-US" altLang="ko-KR" dirty="0"/>
              <a:t>F_1( ) </a:t>
            </a:r>
            <a:r>
              <a:rPr lang="ko-KR" altLang="en-US" dirty="0"/>
              <a:t>함수 실행 종료</a:t>
            </a:r>
            <a:r>
              <a:rPr lang="en-US" altLang="ko-KR" dirty="0"/>
              <a:t>, main( ) </a:t>
            </a:r>
            <a:r>
              <a:rPr lang="ko-KR" altLang="en-US" dirty="0"/>
              <a:t>함수로 복귀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에 있는 </a:t>
            </a:r>
            <a:r>
              <a:rPr lang="ko-KR" altLang="en-US" dirty="0" err="1"/>
              <a:t>스택</a:t>
            </a:r>
            <a:r>
              <a:rPr lang="ko-KR" altLang="en-US" dirty="0"/>
              <a:t> 프레임을 </a:t>
            </a:r>
            <a:r>
              <a:rPr lang="en-US" altLang="ko-KR" dirty="0"/>
              <a:t>pop</a:t>
            </a:r>
            <a:r>
              <a:rPr lang="ko-KR" altLang="en-US" dirty="0"/>
              <a:t>하여 정보를 확인하고 복귀 및 작업 전환을 실행</a:t>
            </a: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1772816"/>
            <a:ext cx="7502920" cy="287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00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2063" lvl="2" indent="-347663">
              <a:lnSpc>
                <a:spcPct val="110000"/>
              </a:lnSpc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❾</a:t>
            </a:r>
            <a:r>
              <a:rPr lang="ko-KR" altLang="en-US" dirty="0"/>
              <a:t> </a:t>
            </a:r>
            <a:r>
              <a:rPr lang="en-US" altLang="ko-KR" dirty="0"/>
              <a:t>main( ) </a:t>
            </a:r>
            <a:r>
              <a:rPr lang="ko-KR" altLang="en-US" dirty="0"/>
              <a:t>함수 실행 완료</a:t>
            </a:r>
            <a:r>
              <a:rPr lang="en-US" altLang="ko-KR" dirty="0"/>
              <a:t>(</a:t>
            </a:r>
            <a:r>
              <a:rPr lang="ko-KR" altLang="en-US" dirty="0"/>
              <a:t>전체 프로그램 실행 완료</a:t>
            </a:r>
            <a:r>
              <a:rPr lang="en-US" altLang="ko-KR" dirty="0"/>
              <a:t>) : </a:t>
            </a:r>
            <a:r>
              <a:rPr lang="ko-KR" altLang="en-US" dirty="0"/>
              <a:t>정상적인 함수 호출과 복귀가 모두 완료되었으므로 시스템 </a:t>
            </a:r>
            <a:r>
              <a:rPr lang="ko-KR" altLang="en-US" dirty="0" err="1"/>
              <a:t>스택은</a:t>
            </a:r>
            <a:r>
              <a:rPr lang="ko-KR" altLang="en-US" dirty="0"/>
              <a:t> 공백이 됨</a:t>
            </a: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en-US" altLang="ko-KR" dirty="0"/>
          </a:p>
          <a:p>
            <a:pPr marL="1262063" lvl="2" indent="-347663">
              <a:lnSpc>
                <a:spcPct val="110000"/>
              </a:lnSpc>
              <a:buNone/>
              <a:defRPr/>
            </a:pPr>
            <a:endParaRPr lang="ko-KR" altLang="en-US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스택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7850" y="1780687"/>
            <a:ext cx="7540614" cy="30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2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수식의 괄호 검사</a:t>
            </a:r>
          </a:p>
          <a:p>
            <a:pPr lvl="1"/>
            <a:r>
              <a:rPr lang="ko-KR" altLang="en-US" dirty="0"/>
              <a:t>수식에 포함되어있는 괄호는 가장 마지막에 열린 괄호를 가장 먼저 닫아 주어야 하는 </a:t>
            </a:r>
            <a:r>
              <a:rPr lang="ko-KR" altLang="en-US" dirty="0" err="1"/>
              <a:t>후입선출</a:t>
            </a:r>
            <a:r>
              <a:rPr lang="ko-KR" altLang="en-US" dirty="0"/>
              <a:t> 구조로 구성되어있으므로</a:t>
            </a:r>
            <a:r>
              <a:rPr lang="en-US" altLang="ko-KR" dirty="0"/>
              <a:t>,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구조의 </a:t>
            </a:r>
            <a:r>
              <a:rPr lang="ko-KR" altLang="en-US" dirty="0" err="1"/>
              <a:t>스택을</a:t>
            </a:r>
            <a:r>
              <a:rPr lang="ko-KR" altLang="en-US" dirty="0"/>
              <a:t> 이용하여 괄호를 검사한다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수식을 왼쪽에서 오른쪽으로 하나씩 읽으면서 괄호 검사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수식에 대한 검사가 모두 끝났을 때 </a:t>
            </a:r>
            <a:r>
              <a:rPr lang="ko-KR" altLang="en-US" dirty="0" err="1"/>
              <a:t>스택은</a:t>
            </a:r>
            <a:r>
              <a:rPr lang="ko-KR" altLang="en-US" dirty="0"/>
              <a:t> 공백 </a:t>
            </a:r>
            <a:r>
              <a:rPr lang="ko-KR" altLang="en-US" dirty="0" err="1"/>
              <a:t>스택이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2"/>
            <a:r>
              <a:rPr lang="ko-KR" altLang="en-US" dirty="0"/>
              <a:t>수식이 끝났어도 </a:t>
            </a:r>
            <a:r>
              <a:rPr lang="ko-KR" altLang="en-US" dirty="0" err="1"/>
              <a:t>스택이</a:t>
            </a:r>
            <a:r>
              <a:rPr lang="ko-KR" altLang="en-US" dirty="0"/>
              <a:t> 공백이 되지 않으면 괄호의 개수가 틀린 수식임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3" y="2944813"/>
            <a:ext cx="8208962" cy="170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80000" rIns="144000">
            <a:spAutoFit/>
          </a:bodyPr>
          <a:lstStyle/>
          <a:p>
            <a:pPr marL="0" lvl="2">
              <a:lnSpc>
                <a:spcPct val="150000"/>
              </a:lnSpc>
              <a:defRPr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왼쪽 괄호를 만나면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스택에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push</a:t>
            </a: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오른쪽 괄호를 만나면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스택을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pop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하여 마지막에 저장한 괄호와 같은 종류인지를 확인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같은 종류의 괄호가 아닌 경우 괄호의 짝이 잘못 사용된 수식임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386933-BAE2-4A56-B262-B98088DB3B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03" y="931863"/>
            <a:ext cx="6701194" cy="5715000"/>
          </a:xfrm>
        </p:spPr>
      </p:pic>
      <p:sp>
        <p:nvSpPr>
          <p:cNvPr id="4096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</a:p>
        </p:txBody>
      </p:sp>
      <p:sp>
        <p:nvSpPr>
          <p:cNvPr id="4198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233419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4819" y="915415"/>
            <a:ext cx="4256359" cy="60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6219" y="1733304"/>
            <a:ext cx="5251935" cy="14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4282" y="3439012"/>
            <a:ext cx="5360864" cy="150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F09ABDA-3D80-43DE-8ABA-8652EB6A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2297" y="5145186"/>
            <a:ext cx="5282849" cy="150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611B50-B282-4E43-83DD-39E9C90AE0B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3649" y="1124744"/>
            <a:ext cx="5544614" cy="1548564"/>
          </a:xfrm>
        </p:spPr>
      </p:pic>
      <p:sp>
        <p:nvSpPr>
          <p:cNvPr id="4301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A153A5B-0FCA-4373-9427-6B2CA3CED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3908" y="2996952"/>
            <a:ext cx="5524095" cy="154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4EC7FA49-4FFC-4E85-A065-F3D5A53F0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6336" y="4976780"/>
            <a:ext cx="5539239" cy="154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F418DD-F095-4E72-9445-34870D96AF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5544616" cy="1771299"/>
          </a:xfrm>
        </p:spPr>
      </p:pic>
      <p:sp>
        <p:nvSpPr>
          <p:cNvPr id="4403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05427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스택의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괄호 검사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5-3] </a:t>
            </a:r>
            <a:r>
              <a:rPr lang="ko-KR" altLang="en-US" dirty="0"/>
              <a:t>스택을 이용해 수식의 </a:t>
            </a:r>
            <a:r>
              <a:rPr lang="ko-KR" altLang="en-US" dirty="0" err="1"/>
              <a:t>괄호쌍</a:t>
            </a:r>
            <a:r>
              <a:rPr lang="ko-KR" altLang="en-US" dirty="0"/>
              <a:t> 검사하기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261p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1451" cy="5762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스택의 응용 </a:t>
            </a:r>
            <a:r>
              <a:rPr lang="en-US" altLang="ko-KR" dirty="0"/>
              <a:t>: </a:t>
            </a:r>
            <a:r>
              <a:rPr lang="ko-KR" altLang="en-US" dirty="0"/>
              <a:t>스택을 이용한 수식의 괄호 검사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885601"/>
            <a:ext cx="5497983" cy="14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464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수식의 표기법</a:t>
            </a:r>
          </a:p>
          <a:p>
            <a:pPr lvl="1"/>
            <a:r>
              <a:rPr lang="ko-KR" altLang="en-US"/>
              <a:t>전위표기법</a:t>
            </a:r>
            <a:r>
              <a:rPr lang="en-US" altLang="ko-KR"/>
              <a:t>(prefix notation) </a:t>
            </a:r>
          </a:p>
          <a:p>
            <a:pPr lvl="2"/>
            <a:r>
              <a:rPr lang="ko-KR" altLang="en-US"/>
              <a:t>연산자를 피연산자를 앞에 표기하는 방법 </a:t>
            </a:r>
          </a:p>
          <a:p>
            <a:pPr lvl="2">
              <a:buFontTx/>
              <a:buNone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altLang="ko-KR" b="1"/>
              <a:t>+</a:t>
            </a:r>
            <a:r>
              <a:rPr lang="en-US" altLang="ko-KR"/>
              <a:t>AB </a:t>
            </a:r>
          </a:p>
          <a:p>
            <a:pPr lvl="2">
              <a:buFontTx/>
              <a:buNone/>
            </a:pPr>
            <a:endParaRPr lang="en-US" altLang="ko-KR"/>
          </a:p>
          <a:p>
            <a:pPr lvl="1"/>
            <a:r>
              <a:rPr lang="ko-KR" altLang="en-US"/>
              <a:t>중위표기법</a:t>
            </a:r>
            <a:r>
              <a:rPr lang="en-US" altLang="ko-KR"/>
              <a:t>(infix notation) </a:t>
            </a:r>
          </a:p>
          <a:p>
            <a:pPr lvl="2"/>
            <a:r>
              <a:rPr lang="ko-KR" altLang="en-US"/>
              <a:t>연산자를 피연산자의 가운데 표기하는 방법 </a:t>
            </a:r>
          </a:p>
          <a:p>
            <a:pPr lvl="2">
              <a:buFontTx/>
              <a:buNone/>
            </a:pPr>
            <a:r>
              <a:rPr lang="ko-KR" altLang="en-US"/>
              <a:t>예</a:t>
            </a:r>
            <a:r>
              <a:rPr lang="en-US" altLang="ko-KR"/>
              <a:t>) A</a:t>
            </a:r>
            <a:r>
              <a:rPr lang="en-US" altLang="ko-KR" b="1"/>
              <a:t>+</a:t>
            </a:r>
            <a:r>
              <a:rPr lang="en-US" altLang="ko-KR"/>
              <a:t>B </a:t>
            </a:r>
          </a:p>
          <a:p>
            <a:pPr lvl="2">
              <a:buFontTx/>
              <a:buNone/>
            </a:pPr>
            <a:endParaRPr lang="en-US" altLang="ko-KR"/>
          </a:p>
          <a:p>
            <a:pPr lvl="1"/>
            <a:r>
              <a:rPr lang="ko-KR" altLang="en-US"/>
              <a:t>후위표기법</a:t>
            </a:r>
            <a:r>
              <a:rPr lang="en-US" altLang="ko-KR"/>
              <a:t>(postfix notation) </a:t>
            </a:r>
          </a:p>
          <a:p>
            <a:pPr lvl="2"/>
            <a:r>
              <a:rPr lang="ko-KR" altLang="en-US"/>
              <a:t>연산자를 피연산자 뒤에 표기하는 방법 </a:t>
            </a:r>
          </a:p>
          <a:p>
            <a:pPr lvl="2">
              <a:buFontTx/>
              <a:buNone/>
            </a:pPr>
            <a:r>
              <a:rPr lang="ko-KR" altLang="en-US"/>
              <a:t>예</a:t>
            </a:r>
            <a:r>
              <a:rPr lang="en-US" altLang="ko-KR"/>
              <a:t>) AB</a:t>
            </a:r>
            <a:r>
              <a:rPr lang="en-US" altLang="ko-KR" b="1"/>
              <a:t>+</a:t>
            </a:r>
            <a:r>
              <a:rPr lang="en-US" altLang="ko-KR"/>
              <a:t> </a:t>
            </a:r>
          </a:p>
          <a:p>
            <a:endParaRPr lang="ko-KR" altLang="en-US"/>
          </a:p>
        </p:txBody>
      </p:sp>
      <p:sp>
        <p:nvSpPr>
          <p:cNvPr id="5120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807896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중위표기식의 전위표기식 변환 방법</a:t>
            </a:r>
            <a:endParaRPr lang="en-US" altLang="ko-KR" dirty="0"/>
          </a:p>
          <a:p>
            <a:pPr lvl="2">
              <a:defRPr/>
            </a:pPr>
            <a:r>
              <a:rPr lang="en-US" altLang="ko-KR" dirty="0">
                <a:solidFill>
                  <a:srgbClr val="FF0000"/>
                </a:solidFill>
              </a:rPr>
              <a:t>➊</a:t>
            </a:r>
            <a:r>
              <a:rPr lang="en-US" altLang="ko-KR" dirty="0"/>
              <a:t> </a:t>
            </a:r>
            <a:r>
              <a:rPr lang="ko-KR" altLang="en-US" dirty="0"/>
              <a:t>수식의 각 연산자에 대해 우선순위에 따라 괄호를 사용해 다시 표현한다</a:t>
            </a:r>
            <a:r>
              <a:rPr lang="en-US" altLang="ko-KR" dirty="0"/>
              <a:t>.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>
                <a:solidFill>
                  <a:srgbClr val="FF0000"/>
                </a:solidFill>
              </a:rPr>
              <a:t>➋</a:t>
            </a:r>
            <a:r>
              <a:rPr lang="en-US" altLang="ko-KR" dirty="0"/>
              <a:t> </a:t>
            </a:r>
            <a:r>
              <a:rPr lang="ko-KR" altLang="en-US" dirty="0"/>
              <a:t>각 연산자를 그에 대응하는 왼쪽 괄호의 앞으로 이동시킨다</a:t>
            </a:r>
            <a:r>
              <a:rPr lang="en-US" altLang="ko-KR" dirty="0"/>
              <a:t>.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7062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괄호를 제거한다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222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80407" y="1988840"/>
            <a:ext cx="3148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defRPr/>
            </a:pP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/>
              <a:t>A</a:t>
            </a:r>
            <a:r>
              <a:rPr lang="en-US" altLang="ko-KR" dirty="0">
                <a:solidFill>
                  <a:srgbClr val="0000CC"/>
                </a:solidFill>
              </a:rPr>
              <a:t>*</a:t>
            </a:r>
            <a:r>
              <a:rPr lang="en-US" altLang="ko-KR" dirty="0"/>
              <a:t>B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en-US" altLang="ko-KR" dirty="0"/>
              <a:t>C</a:t>
            </a:r>
            <a:r>
              <a:rPr lang="en-US" altLang="ko-KR" dirty="0">
                <a:solidFill>
                  <a:srgbClr val="0000CC"/>
                </a:solidFill>
              </a:rPr>
              <a:t>/</a:t>
            </a:r>
            <a:r>
              <a:rPr lang="en-US" altLang="ko-KR" dirty="0"/>
              <a:t>D</a:t>
            </a:r>
            <a:r>
              <a:rPr lang="en-US" altLang="ko-KR" dirty="0">
                <a:solidFill>
                  <a:srgbClr val="0000CC"/>
                </a:solidFill>
              </a:rPr>
              <a:t>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670523" y="2322264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462685" y="2350839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411760" y="2336552"/>
            <a:ext cx="936625" cy="660400"/>
          </a:xfrm>
          <a:custGeom>
            <a:avLst/>
            <a:gdLst>
              <a:gd name="T0" fmla="*/ 2147483647 w 590"/>
              <a:gd name="T1" fmla="*/ 0 h 416"/>
              <a:gd name="T2" fmla="*/ 2147483647 w 590"/>
              <a:gd name="T3" fmla="*/ 2147483647 h 416"/>
              <a:gd name="T4" fmla="*/ 2147483647 w 590"/>
              <a:gd name="T5" fmla="*/ 2147483647 h 416"/>
              <a:gd name="T6" fmla="*/ 0 w 590"/>
              <a:gd name="T7" fmla="*/ 0 h 416"/>
              <a:gd name="T8" fmla="*/ 0 60000 65536"/>
              <a:gd name="T9" fmla="*/ 0 60000 65536"/>
              <a:gd name="T10" fmla="*/ 0 60000 65536"/>
              <a:gd name="T11" fmla="*/ 0 60000 65536"/>
              <a:gd name="T12" fmla="*/ 0 w 590"/>
              <a:gd name="T13" fmla="*/ 0 h 416"/>
              <a:gd name="T14" fmla="*/ 590 w 590"/>
              <a:gd name="T15" fmla="*/ 416 h 4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" h="416">
                <a:moveTo>
                  <a:pt x="590" y="0"/>
                </a:moveTo>
                <a:cubicBezTo>
                  <a:pt x="548" y="129"/>
                  <a:pt x="507" y="258"/>
                  <a:pt x="454" y="318"/>
                </a:cubicBezTo>
                <a:cubicBezTo>
                  <a:pt x="401" y="378"/>
                  <a:pt x="347" y="416"/>
                  <a:pt x="272" y="363"/>
                </a:cubicBezTo>
                <a:cubicBezTo>
                  <a:pt x="197" y="310"/>
                  <a:pt x="98" y="155"/>
                  <a:pt x="0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3026" y="367522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Clr>
                <a:srgbClr val="660033"/>
              </a:buClr>
              <a:defRPr/>
            </a:pPr>
            <a:r>
              <a:rPr kumimoji="0" lang="en-US" altLang="ko-KR" sz="2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-(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*(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A B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/(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C D</a:t>
            </a:r>
            <a:r>
              <a:rPr kumimoji="0" lang="en-US" altLang="ko-KR" sz="2400" dirty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en-US" altLang="ko-KR" sz="24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br>
              <a:rPr kumimoji="0" lang="en-US" altLang="ko-KR" sz="2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</a:br>
            <a:endParaRPr kumimoji="0" lang="en-US" altLang="ko-KR" sz="16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6909" y="5314907"/>
            <a:ext cx="2316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defRPr/>
            </a:pPr>
            <a:r>
              <a:rPr lang="en-US" altLang="ko-KR"/>
              <a:t>-*AB/CD </a:t>
            </a: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스택</a:t>
            </a:r>
            <a:r>
              <a:rPr lang="en-US" altLang="ko-KR" dirty="0"/>
              <a:t>(stack)</a:t>
            </a:r>
          </a:p>
          <a:p>
            <a:pPr lvl="1">
              <a:defRPr/>
            </a:pPr>
            <a:r>
              <a:rPr lang="ko-KR" altLang="en-US" dirty="0" err="1"/>
              <a:t>스택에</a:t>
            </a:r>
            <a:r>
              <a:rPr lang="ko-KR" altLang="en-US" dirty="0"/>
              <a:t> 저장된 원소는 </a:t>
            </a:r>
            <a:r>
              <a:rPr lang="en-US" altLang="ko-KR" dirty="0"/>
              <a:t>top</a:t>
            </a:r>
            <a:r>
              <a:rPr lang="ko-KR" altLang="en-US" dirty="0"/>
              <a:t>으로 정한 곳에서만 접근 가능</a:t>
            </a:r>
          </a:p>
          <a:p>
            <a:pPr lvl="2">
              <a:lnSpc>
                <a:spcPct val="110000"/>
              </a:lnSpc>
              <a:defRPr/>
            </a:pPr>
            <a:r>
              <a:rPr lang="en-US" altLang="ko-KR" dirty="0"/>
              <a:t>top</a:t>
            </a:r>
            <a:r>
              <a:rPr lang="ko-KR" altLang="en-US" dirty="0"/>
              <a:t>의 위치에서만 원소를 삽입하므로</a:t>
            </a:r>
            <a:r>
              <a:rPr lang="en-US" altLang="ko-KR" dirty="0"/>
              <a:t>,</a:t>
            </a:r>
            <a:r>
              <a:rPr lang="ko-KR" altLang="en-US" dirty="0"/>
              <a:t> 먼저 삽입한 원소는 밑에 쌓이고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나중에 삽입한 원소는 위에 쌓이는 구조</a:t>
            </a:r>
            <a:endParaRPr lang="en-US" altLang="ko-KR" dirty="0"/>
          </a:p>
          <a:p>
            <a:pPr lvl="2">
              <a:lnSpc>
                <a:spcPct val="110000"/>
              </a:lnSpc>
              <a:defRPr/>
            </a:pPr>
            <a:r>
              <a:rPr lang="ko-KR" altLang="en-US" dirty="0"/>
              <a:t>마지막에 삽입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en-US" altLang="ko-KR" dirty="0"/>
              <a:t>ast-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/>
              <a:t>n)</a:t>
            </a:r>
            <a:r>
              <a:rPr lang="ko-KR" altLang="en-US" dirty="0"/>
              <a:t>한 원소는 맨 위에 쌓여 있다가 가장 먼저 삭제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altLang="ko-KR" dirty="0"/>
              <a:t>irst-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altLang="ko-KR" dirty="0"/>
              <a:t>ut)</a:t>
            </a:r>
            <a:r>
              <a:rPr lang="ko-KR" altLang="en-US" dirty="0"/>
              <a:t>됨</a:t>
            </a:r>
            <a:r>
              <a:rPr lang="en-US" altLang="ko-KR" dirty="0"/>
              <a:t> ☞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후입선출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구조</a:t>
            </a:r>
            <a:r>
              <a:rPr lang="ko-KR" altLang="en-US" b="1" dirty="0"/>
              <a:t> </a:t>
            </a:r>
            <a:r>
              <a:rPr lang="en-US" altLang="ko-KR" dirty="0"/>
              <a:t>(</a:t>
            </a:r>
            <a:r>
              <a:rPr lang="en-US" altLang="ko-KR" b="1" dirty="0"/>
              <a:t>LIFO</a:t>
            </a:r>
            <a:r>
              <a:rPr lang="en-US" altLang="ko-KR" dirty="0"/>
              <a:t>, Last-In-First-Out)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3848" y="3311230"/>
            <a:ext cx="2637881" cy="317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74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중위표기식의</a:t>
            </a:r>
            <a:r>
              <a:rPr lang="ko-KR" altLang="en-US" dirty="0"/>
              <a:t> </a:t>
            </a:r>
            <a:r>
              <a:rPr lang="ko-KR" altLang="en-US" dirty="0" err="1"/>
              <a:t>후위표기식</a:t>
            </a:r>
            <a:r>
              <a:rPr lang="ko-KR" altLang="en-US" dirty="0"/>
              <a:t> 변환 방법</a:t>
            </a:r>
          </a:p>
          <a:p>
            <a:pPr lvl="2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➊ </a:t>
            </a:r>
            <a:r>
              <a:rPr lang="ko-KR" altLang="en-US" dirty="0">
                <a:solidFill>
                  <a:srgbClr val="003300"/>
                </a:solidFill>
              </a:rPr>
              <a:t>수식의 각 연산자에 대해 우선순위에 따라 괄호를 사용해 다시 표현한다</a:t>
            </a:r>
            <a:r>
              <a:rPr lang="en-US" altLang="ko-KR" dirty="0">
                <a:solidFill>
                  <a:srgbClr val="003300"/>
                </a:solidFill>
              </a:rPr>
              <a:t>.</a:t>
            </a: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r>
              <a:rPr lang="en-US" altLang="ko-KR" dirty="0">
                <a:solidFill>
                  <a:srgbClr val="FF0000"/>
                </a:solidFill>
              </a:rPr>
              <a:t>➋ </a:t>
            </a:r>
            <a:r>
              <a:rPr lang="ko-KR" altLang="en-US" dirty="0">
                <a:solidFill>
                  <a:srgbClr val="003300"/>
                </a:solidFill>
              </a:rPr>
              <a:t>각 연산자를 그에 대응하는 오른쪽 괄호의 뒤로 이동시킨다</a:t>
            </a:r>
            <a:r>
              <a:rPr lang="en-US" altLang="ko-KR" dirty="0">
                <a:solidFill>
                  <a:srgbClr val="003300"/>
                </a:solidFill>
              </a:rPr>
              <a:t>.</a:t>
            </a: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endParaRPr lang="en-US" altLang="ko-KR" dirty="0">
              <a:solidFill>
                <a:srgbClr val="003300"/>
              </a:solidFill>
            </a:endParaRPr>
          </a:p>
          <a:p>
            <a:pPr lvl="2">
              <a:buNone/>
              <a:defRPr/>
            </a:pPr>
            <a:r>
              <a:rPr lang="ko-KR" altLang="en-US" dirty="0">
                <a:solidFill>
                  <a:srgbClr val="FF0000"/>
                </a:solidFill>
              </a:rPr>
              <a:t>➌</a:t>
            </a:r>
            <a:r>
              <a:rPr lang="en-US" altLang="ko-KR" dirty="0"/>
              <a:t> </a:t>
            </a:r>
            <a:r>
              <a:rPr lang="ko-KR" altLang="en-US" dirty="0"/>
              <a:t>괄호를 제거한다</a:t>
            </a:r>
            <a:r>
              <a:rPr lang="en-US" altLang="ko-KR" dirty="0"/>
              <a:t>.</a:t>
            </a:r>
            <a:br>
              <a:rPr lang="ko-KR" altLang="en-US" dirty="0">
                <a:solidFill>
                  <a:srgbClr val="003300"/>
                </a:solidFill>
              </a:rPr>
            </a:br>
            <a:endParaRPr lang="ko-KR" altLang="en-US" dirty="0">
              <a:solidFill>
                <a:srgbClr val="003300"/>
              </a:solidFill>
            </a:endParaRPr>
          </a:p>
        </p:txBody>
      </p:sp>
      <p:sp>
        <p:nvSpPr>
          <p:cNvPr id="532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15616" y="1916147"/>
            <a:ext cx="2736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2">
              <a:tabLst>
                <a:tab pos="92075" algn="l"/>
              </a:tabLst>
              <a:defRPr/>
            </a:pP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( 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en-US" altLang="ko-KR"/>
              <a:t>A</a:t>
            </a:r>
            <a:r>
              <a:rPr lang="en-US" altLang="ko-KR">
                <a:solidFill>
                  <a:srgbClr val="0000CC"/>
                </a:solidFill>
              </a:rPr>
              <a:t>*</a:t>
            </a:r>
            <a:r>
              <a:rPr lang="en-US" altLang="ko-KR"/>
              <a:t>B</a:t>
            </a:r>
            <a:r>
              <a:rPr lang="en-US" altLang="ko-KR">
                <a:solidFill>
                  <a:srgbClr val="0000CC"/>
                </a:solidFill>
              </a:rPr>
              <a:t>)</a:t>
            </a: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altLang="ko-KR"/>
              <a:t> 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en-US" altLang="ko-KR"/>
              <a:t>C</a:t>
            </a:r>
            <a:r>
              <a:rPr lang="en-US" altLang="ko-KR">
                <a:solidFill>
                  <a:srgbClr val="0000CC"/>
                </a:solidFill>
              </a:rPr>
              <a:t>/</a:t>
            </a:r>
            <a:r>
              <a:rPr lang="en-US" altLang="ko-KR"/>
              <a:t>D</a:t>
            </a:r>
            <a:r>
              <a:rPr lang="en-US" altLang="ko-KR">
                <a:solidFill>
                  <a:srgbClr val="0000CC"/>
                </a:solidFill>
              </a:rPr>
              <a:t>)</a:t>
            </a: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flipH="1">
            <a:off x="1979960" y="2244737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 flipH="1">
            <a:off x="2729260" y="2327287"/>
            <a:ext cx="288925" cy="288925"/>
          </a:xfrm>
          <a:custGeom>
            <a:avLst/>
            <a:gdLst>
              <a:gd name="T0" fmla="*/ 2147483647 w 182"/>
              <a:gd name="T1" fmla="*/ 0 h 182"/>
              <a:gd name="T2" fmla="*/ 2147483647 w 182"/>
              <a:gd name="T3" fmla="*/ 2147483647 h 182"/>
              <a:gd name="T4" fmla="*/ 0 w 182"/>
              <a:gd name="T5" fmla="*/ 0 h 182"/>
              <a:gd name="T6" fmla="*/ 0 60000 65536"/>
              <a:gd name="T7" fmla="*/ 0 60000 65536"/>
              <a:gd name="T8" fmla="*/ 0 60000 65536"/>
              <a:gd name="T9" fmla="*/ 0 w 182"/>
              <a:gd name="T10" fmla="*/ 0 h 182"/>
              <a:gd name="T11" fmla="*/ 182 w 182"/>
              <a:gd name="T12" fmla="*/ 182 h 1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82">
                <a:moveTo>
                  <a:pt x="182" y="0"/>
                </a:moveTo>
                <a:cubicBezTo>
                  <a:pt x="151" y="91"/>
                  <a:pt x="121" y="182"/>
                  <a:pt x="91" y="182"/>
                </a:cubicBezTo>
                <a:cubicBezTo>
                  <a:pt x="61" y="182"/>
                  <a:pt x="30" y="91"/>
                  <a:pt x="0" y="0"/>
                </a:cubicBezTo>
              </a:path>
            </a:pathLst>
          </a:custGeom>
          <a:noFill/>
          <a:ln w="19050" cmpd="sng">
            <a:solidFill>
              <a:srgbClr val="0000CC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 flipH="1">
            <a:off x="2411760" y="2273312"/>
            <a:ext cx="936625" cy="660400"/>
          </a:xfrm>
          <a:custGeom>
            <a:avLst/>
            <a:gdLst>
              <a:gd name="T0" fmla="*/ 2147483647 w 590"/>
              <a:gd name="T1" fmla="*/ 0 h 416"/>
              <a:gd name="T2" fmla="*/ 2147483647 w 590"/>
              <a:gd name="T3" fmla="*/ 2147483647 h 416"/>
              <a:gd name="T4" fmla="*/ 2147483647 w 590"/>
              <a:gd name="T5" fmla="*/ 2147483647 h 416"/>
              <a:gd name="T6" fmla="*/ 0 w 590"/>
              <a:gd name="T7" fmla="*/ 0 h 416"/>
              <a:gd name="T8" fmla="*/ 0 60000 65536"/>
              <a:gd name="T9" fmla="*/ 0 60000 65536"/>
              <a:gd name="T10" fmla="*/ 0 60000 65536"/>
              <a:gd name="T11" fmla="*/ 0 60000 65536"/>
              <a:gd name="T12" fmla="*/ 0 w 590"/>
              <a:gd name="T13" fmla="*/ 0 h 416"/>
              <a:gd name="T14" fmla="*/ 590 w 590"/>
              <a:gd name="T15" fmla="*/ 416 h 4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" h="416">
                <a:moveTo>
                  <a:pt x="590" y="0"/>
                </a:moveTo>
                <a:cubicBezTo>
                  <a:pt x="548" y="129"/>
                  <a:pt x="507" y="258"/>
                  <a:pt x="454" y="318"/>
                </a:cubicBezTo>
                <a:cubicBezTo>
                  <a:pt x="401" y="378"/>
                  <a:pt x="347" y="416"/>
                  <a:pt x="272" y="363"/>
                </a:cubicBezTo>
                <a:cubicBezTo>
                  <a:pt x="197" y="310"/>
                  <a:pt x="98" y="155"/>
                  <a:pt x="0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3268" y="5394125"/>
            <a:ext cx="2316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defRPr/>
            </a:pPr>
            <a:r>
              <a:rPr lang="en-US" altLang="ko-KR"/>
              <a:t>AB*CD/- </a:t>
            </a:r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컴퓨터 내부에서 </a:t>
            </a:r>
            <a:r>
              <a:rPr lang="ko-KR" altLang="en-US" dirty="0" err="1"/>
              <a:t>스택을</a:t>
            </a:r>
            <a:r>
              <a:rPr lang="ko-KR" altLang="en-US" dirty="0"/>
              <a:t> 사용해 중위 표기법을 후위 표기법으로 바꾸는 방법</a:t>
            </a:r>
          </a:p>
        </p:txBody>
      </p:sp>
      <p:sp>
        <p:nvSpPr>
          <p:cNvPr id="542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735" y="1924050"/>
            <a:ext cx="639852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340" y="980728"/>
            <a:ext cx="8607319" cy="5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</p:spTree>
    <p:extLst>
      <p:ext uri="{BB962C8B-B14F-4D97-AF65-F5344CB8AC3E}">
        <p14:creationId xmlns:p14="http://schemas.microsoft.com/office/powerpoint/2010/main" val="1714014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스택을</a:t>
            </a:r>
            <a:r>
              <a:rPr lang="ko-KR" altLang="en-US" dirty="0"/>
              <a:t> 이용하여 수식 </a:t>
            </a:r>
            <a:r>
              <a:rPr lang="en-US" altLang="ko-KR" dirty="0"/>
              <a:t>A*B-C/D</a:t>
            </a:r>
            <a:r>
              <a:rPr lang="ko-KR" altLang="en-US" dirty="0"/>
              <a:t>를 후위 표기법으로 변환</a:t>
            </a:r>
            <a:endParaRPr lang="en-US" altLang="ko-KR" dirty="0"/>
          </a:p>
        </p:txBody>
      </p:sp>
      <p:sp>
        <p:nvSpPr>
          <p:cNvPr id="5529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1736711"/>
            <a:ext cx="6552728" cy="197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3FE93D-FE89-4E86-A2FE-3814BB9EE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2736" y="3985615"/>
            <a:ext cx="6552728" cy="192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7704" y="908720"/>
            <a:ext cx="5500570" cy="188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C935EB-1A3D-4DBE-861A-C525F3CD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7704" y="2955920"/>
            <a:ext cx="5500570" cy="181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29F22B-F6CB-45E4-B4C7-46BBC136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41442" y="4929864"/>
            <a:ext cx="5500570" cy="180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858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7194" y="980728"/>
            <a:ext cx="5616624" cy="185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수식의 후위 표기법 변환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01C6D7F-0A5B-4FDD-85E4-8AF69CA4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7194" y="2852936"/>
            <a:ext cx="5616624" cy="178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DB5FAE-A51F-404F-B2BF-A4E761F5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5656" y="4764519"/>
            <a:ext cx="5874146" cy="20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61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  <a:endParaRPr lang="en-US" altLang="ko-KR" dirty="0"/>
          </a:p>
          <a:p>
            <a:pPr lvl="1"/>
            <a:r>
              <a:rPr lang="ko-KR" altLang="en-US" dirty="0" err="1"/>
              <a:t>스택을</a:t>
            </a:r>
            <a:r>
              <a:rPr lang="ko-KR" altLang="en-US" dirty="0"/>
              <a:t> 사용해 후위 표기법 수식을 계산하는 방법</a:t>
            </a:r>
          </a:p>
          <a:p>
            <a:endParaRPr lang="ko-KR" altLang="en-US" dirty="0"/>
          </a:p>
        </p:txBody>
      </p:sp>
      <p:sp>
        <p:nvSpPr>
          <p:cNvPr id="563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881491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916832"/>
            <a:ext cx="7920880" cy="171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1124744"/>
            <a:ext cx="7844836" cy="492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</p:spTree>
    <p:extLst>
      <p:ext uri="{BB962C8B-B14F-4D97-AF65-F5344CB8AC3E}">
        <p14:creationId xmlns:p14="http://schemas.microsoft.com/office/powerpoint/2010/main" val="1760973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위의 알고리즘으로 수식 </a:t>
            </a:r>
            <a:r>
              <a:rPr lang="en-US" altLang="ko-KR" dirty="0"/>
              <a:t>AB*CD/-</a:t>
            </a:r>
            <a:r>
              <a:rPr lang="ko-KR" altLang="en-US" dirty="0"/>
              <a:t>를 연산</a:t>
            </a:r>
          </a:p>
        </p:txBody>
      </p:sp>
      <p:sp>
        <p:nvSpPr>
          <p:cNvPr id="5734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415829"/>
            <a:ext cx="3744416" cy="158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0998" y="3279751"/>
            <a:ext cx="6083091" cy="164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316" y="5098247"/>
            <a:ext cx="3236774" cy="153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 err="1"/>
              <a:t>스택의</a:t>
            </a:r>
            <a:r>
              <a:rPr lang="ko-KR" altLang="en-US" dirty="0"/>
              <a:t> 응용</a:t>
            </a:r>
            <a:r>
              <a:rPr lang="en-US" altLang="ko-KR" dirty="0"/>
              <a:t>:</a:t>
            </a:r>
            <a:r>
              <a:rPr lang="ko-KR" altLang="en-US" dirty="0" err="1"/>
              <a:t>스택을</a:t>
            </a:r>
            <a:r>
              <a:rPr lang="ko-KR" altLang="en-US" dirty="0"/>
              <a:t> 이용한 후위 표기법 수식의 연산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3320E0-483C-4C79-AF30-420059A1D4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95713"/>
            <a:ext cx="7251909" cy="1817263"/>
          </a:xfr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C6E1C1E0-3C3A-4AD1-9096-8B335FA0C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137" y="3548496"/>
            <a:ext cx="7732505" cy="204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7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후입선출</a:t>
            </a:r>
            <a:r>
              <a:rPr lang="ko-KR" altLang="en-US" dirty="0"/>
              <a:t> 구조의 예</a:t>
            </a:r>
            <a:r>
              <a:rPr lang="en-US" altLang="ko-KR" dirty="0"/>
              <a:t>1  : </a:t>
            </a:r>
            <a:r>
              <a:rPr lang="ko-KR" altLang="en-US" dirty="0"/>
              <a:t>연탄 아궁이 </a:t>
            </a:r>
          </a:p>
          <a:p>
            <a:pPr lvl="2">
              <a:defRPr/>
            </a:pPr>
            <a:r>
              <a:rPr lang="ko-KR" altLang="en-US" dirty="0"/>
              <a:t>연탄을 하나씩 쌓으면서 아궁이에 넣으므로 마지막에 넣은 </a:t>
            </a:r>
            <a:r>
              <a:rPr lang="en-US" altLang="ko-KR" dirty="0"/>
              <a:t>3</a:t>
            </a:r>
            <a:r>
              <a:rPr lang="ko-KR" altLang="en-US" dirty="0"/>
              <a:t>번 연탄이 </a:t>
            </a:r>
            <a:br>
              <a:rPr lang="en-US" altLang="ko-KR" dirty="0"/>
            </a:br>
            <a:r>
              <a:rPr lang="ko-KR" altLang="en-US" dirty="0"/>
              <a:t>가장 위에 쌓여 있다</a:t>
            </a:r>
            <a:r>
              <a:rPr lang="en-US" altLang="ko-KR" dirty="0"/>
              <a:t>.</a:t>
            </a:r>
          </a:p>
          <a:p>
            <a:pPr lvl="2">
              <a:defRPr/>
            </a:pPr>
            <a:r>
              <a:rPr lang="ko-KR" altLang="en-US" dirty="0"/>
              <a:t>연탄을 아궁이에서 꺼낼 때에는 </a:t>
            </a:r>
            <a:r>
              <a:rPr lang="ko-KR" altLang="en-US" spc="-80" dirty="0"/>
              <a:t>위에서부터 하나씩 꺼내야 하므로 마지막에 </a:t>
            </a:r>
            <a:r>
              <a:rPr lang="ko-KR" altLang="en-US" dirty="0"/>
              <a:t>넣은 </a:t>
            </a:r>
            <a:r>
              <a:rPr lang="en-US" altLang="ko-KR" dirty="0"/>
              <a:t>3</a:t>
            </a:r>
            <a:r>
              <a:rPr lang="ko-KR" altLang="en-US" dirty="0"/>
              <a:t>번 연탄을 가장 먼저 꺼내게 된다</a:t>
            </a:r>
            <a:r>
              <a:rPr lang="en-US" altLang="ko-KR" dirty="0"/>
              <a:t>.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139" y="2754801"/>
            <a:ext cx="748148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5-4] </a:t>
            </a:r>
            <a:r>
              <a:rPr lang="ko-KR" altLang="en-US" dirty="0"/>
              <a:t>수식을 후위 표기법으로 연산하기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교재 </a:t>
            </a:r>
            <a:r>
              <a:rPr lang="en-US" altLang="ko-KR" dirty="0">
                <a:solidFill>
                  <a:srgbClr val="0070C0"/>
                </a:solidFill>
              </a:rPr>
              <a:t>268p</a:t>
            </a:r>
            <a:endParaRPr lang="ko-KR" altLang="en-US" dirty="0">
              <a:solidFill>
                <a:srgbClr val="0070C0"/>
              </a:solidFill>
            </a:endParaRPr>
          </a:p>
          <a:p>
            <a:pPr lvl="1" eaLnBrk="1" hangingPunct="1"/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916987" cy="576263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스택의 응용</a:t>
            </a:r>
            <a:r>
              <a:rPr lang="en-US" altLang="ko-KR" dirty="0"/>
              <a:t>:</a:t>
            </a:r>
            <a:r>
              <a:rPr lang="ko-KR" altLang="en-US" dirty="0"/>
              <a:t>스택을 이용한 후위 표기법 수식의 연산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879257"/>
            <a:ext cx="5676900" cy="156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552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1D03B-5567-4D86-8075-65BE59CD64E8}"/>
              </a:ext>
            </a:extLst>
          </p:cNvPr>
          <p:cNvSpPr txBox="1"/>
          <p:nvPr/>
        </p:nvSpPr>
        <p:spPr>
          <a:xfrm>
            <a:off x="3203848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후입선출 구조의 예</a:t>
            </a:r>
            <a:r>
              <a:rPr lang="en-US" altLang="ko-KR"/>
              <a:t>2  : </a:t>
            </a:r>
            <a:r>
              <a:rPr lang="ko-KR" altLang="en-US"/>
              <a:t>슈퍼맨의 옷 갈아입기</a:t>
            </a:r>
          </a:p>
          <a:p>
            <a:pPr lvl="2"/>
            <a:r>
              <a:rPr lang="ko-KR" altLang="en-US"/>
              <a:t>수퍼맨이 옷을 벗는 순서 </a:t>
            </a:r>
          </a:p>
          <a:p>
            <a:pPr lvl="3"/>
            <a:r>
              <a:rPr lang="ko-KR" altLang="en-US"/>
              <a:t>①장화 → ②망토 → ③빨간팬츠 → ④파란옷</a:t>
            </a:r>
          </a:p>
          <a:p>
            <a:pPr lvl="2"/>
            <a:r>
              <a:rPr lang="ko-KR" altLang="en-US"/>
              <a:t>슈퍼맨이 옷을 입는 순서 </a:t>
            </a:r>
          </a:p>
          <a:p>
            <a:pPr lvl="3"/>
            <a:r>
              <a:rPr lang="ko-KR" altLang="en-US"/>
              <a:t>④파란옷 → ③빨간팬츠 → ②망토 → ①장화</a:t>
            </a:r>
          </a:p>
          <a:p>
            <a:pPr lvl="1"/>
            <a:endParaRPr lang="ko-KR" altLang="en-US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6510" y="2892125"/>
            <a:ext cx="6277026" cy="358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스택의 연산</a:t>
            </a:r>
          </a:p>
          <a:p>
            <a:pPr lvl="1"/>
            <a:r>
              <a:rPr lang="ko-KR" altLang="en-US"/>
              <a:t>스택에서의 삽입 연산 </a:t>
            </a:r>
            <a:r>
              <a:rPr lang="en-US" altLang="ko-KR"/>
              <a:t>: </a:t>
            </a:r>
            <a:r>
              <a:rPr lang="en-US" altLang="ko-KR">
                <a:solidFill>
                  <a:srgbClr val="0000CC"/>
                </a:solidFill>
              </a:rPr>
              <a:t>push</a:t>
            </a:r>
          </a:p>
          <a:p>
            <a:pPr lvl="1"/>
            <a:r>
              <a:rPr lang="ko-KR" altLang="en-US"/>
              <a:t>스택에서의 삭제 연산 </a:t>
            </a:r>
            <a:r>
              <a:rPr lang="en-US" altLang="ko-KR"/>
              <a:t>: </a:t>
            </a:r>
            <a:r>
              <a:rPr lang="en-US" altLang="ko-KR">
                <a:solidFill>
                  <a:srgbClr val="0000CC"/>
                </a:solidFill>
              </a:rPr>
              <a:t>pop</a:t>
            </a:r>
          </a:p>
          <a:p>
            <a:endParaRPr lang="ko-KR" altLang="en-US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592" y="2422918"/>
            <a:ext cx="6791325" cy="390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스택에서의</a:t>
            </a:r>
            <a:r>
              <a:rPr lang="ko-KR" altLang="en-US" dirty="0"/>
              <a:t> 원소 삽입</a:t>
            </a:r>
            <a:r>
              <a:rPr lang="en-US" altLang="ko-KR" dirty="0"/>
              <a:t>/</a:t>
            </a:r>
            <a:r>
              <a:rPr lang="ko-KR" altLang="en-US" dirty="0"/>
              <a:t>삭제 과정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5-6]</a:t>
            </a:r>
            <a:r>
              <a:rPr lang="ko-KR" altLang="en-US" dirty="0"/>
              <a:t>공백 </a:t>
            </a:r>
            <a:r>
              <a:rPr lang="ko-KR" altLang="en-US" dirty="0" err="1"/>
              <a:t>스택에</a:t>
            </a:r>
            <a:r>
              <a:rPr lang="ko-KR" altLang="en-US" dirty="0"/>
              <a:t> 원소 </a:t>
            </a:r>
            <a:r>
              <a:rPr lang="en-US" altLang="ko-KR" dirty="0"/>
              <a:t>A, B, C</a:t>
            </a:r>
            <a:r>
              <a:rPr lang="ko-KR" altLang="en-US" dirty="0"/>
              <a:t>를 순서대로 삽입하고 한번 삭제하는 </a:t>
            </a:r>
            <a:br>
              <a:rPr lang="en-US" altLang="ko-KR" dirty="0"/>
            </a:br>
            <a:r>
              <a:rPr lang="ko-KR" altLang="en-US" dirty="0"/>
              <a:t>연산과정 동안의 </a:t>
            </a:r>
            <a:r>
              <a:rPr lang="ko-KR" altLang="en-US" dirty="0" err="1"/>
              <a:t>스택</a:t>
            </a:r>
            <a:r>
              <a:rPr lang="ko-KR" altLang="en-US" dirty="0"/>
              <a:t> 변화</a:t>
            </a:r>
          </a:p>
          <a:p>
            <a:pPr lvl="1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개념과 구조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189" y="2283552"/>
            <a:ext cx="8412112" cy="207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C456BFB5-07F3-4963-8EC1-4273BE260D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6995859" cy="5715000"/>
          </a:xfrm>
        </p:spPr>
      </p:pic>
      <p:sp>
        <p:nvSpPr>
          <p:cNvPr id="122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스택의</a:t>
            </a:r>
            <a:r>
              <a:rPr lang="ko-KR" altLang="en-US" dirty="0"/>
              <a:t> 이해 </a:t>
            </a:r>
            <a:r>
              <a:rPr lang="en-US" altLang="ko-KR" dirty="0"/>
              <a:t>: </a:t>
            </a:r>
            <a:r>
              <a:rPr lang="ko-KR" altLang="en-US" dirty="0" err="1"/>
              <a:t>스택의</a:t>
            </a:r>
            <a:r>
              <a:rPr lang="ko-KR" altLang="en-US" dirty="0"/>
              <a:t> 추상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1971</Words>
  <Application>Microsoft Office PowerPoint</Application>
  <PresentationFormat>화면 슬라이드 쇼(4:3)</PresentationFormat>
  <Paragraphs>272</Paragraphs>
  <Slides>51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HY견고딕</vt:lpstr>
      <vt:lpstr>HY견명조</vt:lpstr>
      <vt:lpstr>나눔고딕</vt:lpstr>
      <vt:lpstr>돋움</vt:lpstr>
      <vt:lpstr>맑은 고딕</vt:lpstr>
      <vt:lpstr>Arial</vt:lpstr>
      <vt:lpstr>Verdana</vt:lpstr>
      <vt:lpstr>Wingdings</vt:lpstr>
      <vt:lpstr>2_마스터</vt:lpstr>
      <vt:lpstr>Chapter 05 스택</vt:lpstr>
      <vt:lpstr>PowerPoint 프레젠테이션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개념과 구조</vt:lpstr>
      <vt:lpstr>1. 스택의 이해 : 스택의 추상 자료형</vt:lpstr>
      <vt:lpstr>1. 스택의 이해 : 스택의 추상 자료형</vt:lpstr>
      <vt:lpstr>1. 스택의 이해 : 스택의 추상 자료형</vt:lpstr>
      <vt:lpstr>2. 스택의 구현: 순차 자료구조를 이용한 스택 구현</vt:lpstr>
      <vt:lpstr>2. 스택의 구현: 순차 자료구조를 이용한 스택 구현</vt:lpstr>
      <vt:lpstr>2. 스택의 구현: 순차 자료구조를 이용한 스택 구현</vt:lpstr>
      <vt:lpstr>2. 스택의 구현: 순차 자료구조를 이용한 스택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2. 스택의 구현:연결 자료구조를 이용한 스택의 구현</vt:lpstr>
      <vt:lpstr>3. 스택의 응용 : 스택을 이용한 역순 문자열</vt:lpstr>
      <vt:lpstr>3. 스택의 응용 : 스택을 이용한 역순 문자열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시스템 스택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 스택의 응용 : 스택을 이용한 수식의 괄호 검사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수식의 후위 표기법 변환</vt:lpstr>
      <vt:lpstr>3.스택의 응용:스택을 이용한 후위 표기법 수식의 연산</vt:lpstr>
      <vt:lpstr>3.스택의 응용:스택을 이용한 후위 표기법 수식의 연산</vt:lpstr>
      <vt:lpstr>3.스택의 응용:스택을 이용한 후위 표기법 수식의 연산</vt:lpstr>
      <vt:lpstr>3.스택의 응용:스택을 이용한 후위 표기법 수식의 연산</vt:lpstr>
      <vt:lpstr>3.스택의 응용:스택을 이용한 후위 표기법 수식의 연산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양재훈</cp:lastModifiedBy>
  <cp:revision>144</cp:revision>
  <dcterms:created xsi:type="dcterms:W3CDTF">2011-01-05T15:14:06Z</dcterms:created>
  <dcterms:modified xsi:type="dcterms:W3CDTF">2022-05-16T06:00:16Z</dcterms:modified>
</cp:coreProperties>
</file>